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20"/>
  </p:handoutMasterIdLst>
  <p:sldIdLst>
    <p:sldId id="256" r:id="rId5"/>
    <p:sldId id="265" r:id="rId6"/>
    <p:sldId id="270" r:id="rId7"/>
    <p:sldId id="258" r:id="rId8"/>
    <p:sldId id="272" r:id="rId9"/>
    <p:sldId id="273" r:id="rId10"/>
    <p:sldId id="266" r:id="rId11"/>
    <p:sldId id="274" r:id="rId12"/>
    <p:sldId id="261" r:id="rId13"/>
    <p:sldId id="276" r:id="rId14"/>
    <p:sldId id="278" r:id="rId15"/>
    <p:sldId id="279" r:id="rId16"/>
    <p:sldId id="280" r:id="rId17"/>
    <p:sldId id="281" r:id="rId18"/>
    <p:sldId id="282" r:id="rId19"/>
  </p:sldIdLst>
  <p:sldSz cx="9144000" cy="6858000" type="screen4x3"/>
  <p:notesSz cx="6794500" cy="99234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104" y="-16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196" y="-108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385" tIns="45693" rIns="91385" bIns="4569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385" tIns="45693" rIns="91385" bIns="4569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914F2E7-9A14-485A-A4F9-6E231CEA94C0}" type="datetimeFigureOut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4988"/>
            <a:ext cx="2944813" cy="496887"/>
          </a:xfrm>
          <a:prstGeom prst="rect">
            <a:avLst/>
          </a:prstGeom>
        </p:spPr>
        <p:txBody>
          <a:bodyPr vert="horz" lIns="91385" tIns="45693" rIns="91385" bIns="4569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24988"/>
            <a:ext cx="2944813" cy="496887"/>
          </a:xfrm>
          <a:prstGeom prst="rect">
            <a:avLst/>
          </a:prstGeom>
        </p:spPr>
        <p:txBody>
          <a:bodyPr vert="horz" lIns="91385" tIns="45693" rIns="91385" bIns="4569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70CCAC8-3566-4291-BF8D-36BBD78EB0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84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D6D93-59B0-4E50-A8A8-B5D80C669340}" type="datetimeFigureOut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03E6E-7FCB-44A4-B469-8ADC248748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404A3-B9B0-46C6-BE76-607F7221C167}" type="datetimeFigureOut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786E5-3414-44CA-94AF-12E6A0C24A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795DE-AD09-40DA-A732-88D7AA314859}" type="datetimeFigureOut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D41DE-C162-4FAA-9CE0-DAA7B16F58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B7215-2ED5-4688-9DFD-8612202802BF}" type="datetimeFigureOut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628F5-6C23-4DBB-8382-35C35DF350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72F7E-3EEC-44DB-B15E-53ADFC38BF7B}" type="datetimeFigureOut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FBCE0-0BFE-4DA0-A95C-92D0E7344F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BD5B5-C199-4813-8DE3-DC47CCEED212}" type="datetimeFigureOut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0ADCC-CBC5-47D0-90B0-9D2AB7EA77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15EE2-8F5D-46DA-88AB-B014B59F4584}" type="datetimeFigureOut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52D38-E343-4627-B5D7-611AF5EE52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9792-3C8E-4EED-8B11-383C2E8AEE77}" type="datetimeFigureOut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12D88-6DCE-4F96-B957-CC1F15533A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FEBF6-BB0E-4CE5-9811-8C8052AD60E1}" type="datetimeFigureOut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1621D-7A89-4E5F-95FA-8064831791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BD83B-51D2-4CF6-831C-738D162C5EC9}" type="datetimeFigureOut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ADDBF-00C6-4593-A05E-E818D0D5A9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2F144-2EAA-4B0A-AB60-C319041511F2}" type="datetimeFigureOut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88A45-6B47-426B-9DFF-0EC274C272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F28B83-0FF8-42F9-9DDB-BE82F698E3C2}" type="datetimeFigureOut">
              <a:rPr lang="en-GB"/>
              <a:pPr>
                <a:defRPr/>
              </a:pPr>
              <a:t>02/10/2012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6E6E02-1A97-4E86-B1CE-2BCA15A7B3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image" Target="../media/image8.jpeg"/><Relationship Id="rId13" Type="http://schemas.openxmlformats.org/officeDocument/2006/relationships/image" Target="../media/image9.jpeg"/><Relationship Id="rId14" Type="http://schemas.openxmlformats.org/officeDocument/2006/relationships/image" Target="../media/image10.jpeg"/><Relationship Id="rId15" Type="http://schemas.openxmlformats.org/officeDocument/2006/relationships/image" Target="../media/image1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.emf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4.jpeg"/><Relationship Id="rId9" Type="http://schemas.openxmlformats.org/officeDocument/2006/relationships/image" Target="../media/image5.jpeg"/><Relationship Id="rId10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jpeg"/><Relationship Id="rId7" Type="http://schemas.openxmlformats.org/officeDocument/2006/relationships/image" Target="../media/image106.jpeg"/><Relationship Id="rId8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4.jpeg"/><Relationship Id="rId12" Type="http://schemas.openxmlformats.org/officeDocument/2006/relationships/image" Target="../media/image115.jpeg"/><Relationship Id="rId13" Type="http://schemas.openxmlformats.org/officeDocument/2006/relationships/image" Target="../media/image116.jpeg"/><Relationship Id="rId14" Type="http://schemas.openxmlformats.org/officeDocument/2006/relationships/image" Target="../media/image117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7.bin"/><Relationship Id="rId4" Type="http://schemas.openxmlformats.org/officeDocument/2006/relationships/package" Target="../embeddings/Microsoft_Word_Document7.docx"/><Relationship Id="rId5" Type="http://schemas.openxmlformats.org/officeDocument/2006/relationships/image" Target="../media/image108.emf"/><Relationship Id="rId6" Type="http://schemas.openxmlformats.org/officeDocument/2006/relationships/image" Target="../media/image109.jpeg"/><Relationship Id="rId7" Type="http://schemas.openxmlformats.org/officeDocument/2006/relationships/image" Target="../media/image110.jpeg"/><Relationship Id="rId8" Type="http://schemas.openxmlformats.org/officeDocument/2006/relationships/image" Target="../media/image111.jpeg"/><Relationship Id="rId9" Type="http://schemas.openxmlformats.org/officeDocument/2006/relationships/image" Target="../media/image112.jpeg"/><Relationship Id="rId10" Type="http://schemas.openxmlformats.org/officeDocument/2006/relationships/image" Target="../media/image113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3.jpeg"/><Relationship Id="rId12" Type="http://schemas.openxmlformats.org/officeDocument/2006/relationships/image" Target="../media/image124.jpeg"/><Relationship Id="rId13" Type="http://schemas.openxmlformats.org/officeDocument/2006/relationships/image" Target="../media/image125.jpeg"/><Relationship Id="rId14" Type="http://schemas.openxmlformats.org/officeDocument/2006/relationships/image" Target="../media/image126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18.jpeg"/><Relationship Id="rId4" Type="http://schemas.openxmlformats.org/officeDocument/2006/relationships/oleObject" Target="../embeddings/oleObject8.bin"/><Relationship Id="rId5" Type="http://schemas.openxmlformats.org/officeDocument/2006/relationships/package" Target="../embeddings/Microsoft_Word_Document8.docx"/><Relationship Id="rId6" Type="http://schemas.openxmlformats.org/officeDocument/2006/relationships/image" Target="../media/image35.emf"/><Relationship Id="rId7" Type="http://schemas.openxmlformats.org/officeDocument/2006/relationships/image" Target="../media/image119.jpeg"/><Relationship Id="rId8" Type="http://schemas.openxmlformats.org/officeDocument/2006/relationships/image" Target="../media/image120.jpeg"/><Relationship Id="rId9" Type="http://schemas.openxmlformats.org/officeDocument/2006/relationships/image" Target="../media/image121.jpeg"/><Relationship Id="rId10" Type="http://schemas.openxmlformats.org/officeDocument/2006/relationships/image" Target="../media/image1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package" Target="../embeddings/Microsoft_Word_Document9.docx"/><Relationship Id="rId5" Type="http://schemas.openxmlformats.org/officeDocument/2006/relationships/image" Target="../media/image127.emf"/><Relationship Id="rId6" Type="http://schemas.openxmlformats.org/officeDocument/2006/relationships/image" Target="../media/image128.jpeg"/><Relationship Id="rId7" Type="http://schemas.openxmlformats.org/officeDocument/2006/relationships/image" Target="../media/image129.jpeg"/><Relationship Id="rId8" Type="http://schemas.openxmlformats.org/officeDocument/2006/relationships/image" Target="../media/image130.jpeg"/><Relationship Id="rId9" Type="http://schemas.openxmlformats.org/officeDocument/2006/relationships/image" Target="../media/image131.jpeg"/><Relationship Id="rId10" Type="http://schemas.openxmlformats.org/officeDocument/2006/relationships/image" Target="../media/image132.jpeg"/><Relationship Id="rId11" Type="http://schemas.openxmlformats.org/officeDocument/2006/relationships/image" Target="../media/image133.jpe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135.jpeg"/><Relationship Id="rId5" Type="http://schemas.openxmlformats.org/officeDocument/2006/relationships/image" Target="../media/image136.jpeg"/><Relationship Id="rId6" Type="http://schemas.openxmlformats.org/officeDocument/2006/relationships/image" Target="../media/image137.jpeg"/><Relationship Id="rId7" Type="http://schemas.openxmlformats.org/officeDocument/2006/relationships/image" Target="../media/image138.jpeg"/><Relationship Id="rId8" Type="http://schemas.openxmlformats.org/officeDocument/2006/relationships/image" Target="../media/image139.jpeg"/><Relationship Id="rId9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4" Type="http://schemas.openxmlformats.org/officeDocument/2006/relationships/image" Target="../media/image142.jpeg"/><Relationship Id="rId5" Type="http://schemas.openxmlformats.org/officeDocument/2006/relationships/image" Target="../media/image143.jpeg"/><Relationship Id="rId6" Type="http://schemas.openxmlformats.org/officeDocument/2006/relationships/image" Target="../media/image144.jpeg"/><Relationship Id="rId7" Type="http://schemas.openxmlformats.org/officeDocument/2006/relationships/image" Target="../media/image145.jpeg"/><Relationship Id="rId8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23.jpeg"/><Relationship Id="rId15" Type="http://schemas.openxmlformats.org/officeDocument/2006/relationships/image" Target="../media/image24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0" Type="http://schemas.openxmlformats.org/officeDocument/2006/relationships/image" Target="../media/image33.jpeg"/><Relationship Id="rId11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jpeg"/><Relationship Id="rId12" Type="http://schemas.openxmlformats.org/officeDocument/2006/relationships/image" Target="../media/image42.jpeg"/><Relationship Id="rId13" Type="http://schemas.openxmlformats.org/officeDocument/2006/relationships/image" Target="../media/image4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35.emf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jpeg"/><Relationship Id="rId12" Type="http://schemas.openxmlformats.org/officeDocument/2006/relationships/image" Target="../media/image50.jpeg"/><Relationship Id="rId13" Type="http://schemas.openxmlformats.org/officeDocument/2006/relationships/image" Target="../media/image51.jpeg"/><Relationship Id="rId14" Type="http://schemas.openxmlformats.org/officeDocument/2006/relationships/image" Target="../media/image52.jpeg"/><Relationship Id="rId15" Type="http://schemas.openxmlformats.org/officeDocument/2006/relationships/image" Target="../media/image53.jpeg"/><Relationship Id="rId16" Type="http://schemas.openxmlformats.org/officeDocument/2006/relationships/image" Target="../media/image54.jpeg"/><Relationship Id="rId17" Type="http://schemas.openxmlformats.org/officeDocument/2006/relationships/image" Target="../media/image55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3.bin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35.emf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9" Type="http://schemas.openxmlformats.org/officeDocument/2006/relationships/image" Target="../media/image47.jpeg"/><Relationship Id="rId10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jpeg"/><Relationship Id="rId12" Type="http://schemas.openxmlformats.org/officeDocument/2006/relationships/image" Target="../media/image62.jpeg"/><Relationship Id="rId13" Type="http://schemas.openxmlformats.org/officeDocument/2006/relationships/image" Target="../media/image63.jpeg"/><Relationship Id="rId14" Type="http://schemas.openxmlformats.org/officeDocument/2006/relationships/image" Target="../media/image64.jpeg"/><Relationship Id="rId15" Type="http://schemas.openxmlformats.org/officeDocument/2006/relationships/image" Target="../media/image65.jpeg"/><Relationship Id="rId16" Type="http://schemas.openxmlformats.org/officeDocument/2006/relationships/image" Target="../media/image66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4.bin"/><Relationship Id="rId4" Type="http://schemas.openxmlformats.org/officeDocument/2006/relationships/package" Target="../embeddings/Microsoft_Word_Document4.docx"/><Relationship Id="rId5" Type="http://schemas.openxmlformats.org/officeDocument/2006/relationships/image" Target="../media/image35.emf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9" Type="http://schemas.openxmlformats.org/officeDocument/2006/relationships/image" Target="../media/image59.jpeg"/><Relationship Id="rId10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jpeg"/><Relationship Id="rId20" Type="http://schemas.openxmlformats.org/officeDocument/2006/relationships/image" Target="../media/image81.jpeg"/><Relationship Id="rId10" Type="http://schemas.openxmlformats.org/officeDocument/2006/relationships/image" Target="../media/image71.jpeg"/><Relationship Id="rId11" Type="http://schemas.openxmlformats.org/officeDocument/2006/relationships/image" Target="../media/image72.jpeg"/><Relationship Id="rId12" Type="http://schemas.openxmlformats.org/officeDocument/2006/relationships/image" Target="../media/image73.jpeg"/><Relationship Id="rId13" Type="http://schemas.openxmlformats.org/officeDocument/2006/relationships/image" Target="../media/image74.jpeg"/><Relationship Id="rId14" Type="http://schemas.openxmlformats.org/officeDocument/2006/relationships/image" Target="../media/image75.jpeg"/><Relationship Id="rId15" Type="http://schemas.openxmlformats.org/officeDocument/2006/relationships/image" Target="../media/image76.jpeg"/><Relationship Id="rId16" Type="http://schemas.openxmlformats.org/officeDocument/2006/relationships/image" Target="../media/image77.jpeg"/><Relationship Id="rId17" Type="http://schemas.openxmlformats.org/officeDocument/2006/relationships/image" Target="../media/image78.jpeg"/><Relationship Id="rId18" Type="http://schemas.openxmlformats.org/officeDocument/2006/relationships/image" Target="../media/image79.jpeg"/><Relationship Id="rId19" Type="http://schemas.openxmlformats.org/officeDocument/2006/relationships/image" Target="../media/image80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5.bin"/><Relationship Id="rId4" Type="http://schemas.openxmlformats.org/officeDocument/2006/relationships/package" Target="../embeddings/Microsoft_Word_Document5.docx"/><Relationship Id="rId5" Type="http://schemas.openxmlformats.org/officeDocument/2006/relationships/image" Target="../media/image35.emf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8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7.jpeg"/><Relationship Id="rId12" Type="http://schemas.openxmlformats.org/officeDocument/2006/relationships/image" Target="../media/image88.jpeg"/><Relationship Id="rId13" Type="http://schemas.openxmlformats.org/officeDocument/2006/relationships/image" Target="../media/image89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6.bin"/><Relationship Id="rId4" Type="http://schemas.openxmlformats.org/officeDocument/2006/relationships/package" Target="../embeddings/Microsoft_Word_Document6.docx"/><Relationship Id="rId5" Type="http://schemas.openxmlformats.org/officeDocument/2006/relationships/image" Target="../media/image35.emf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image" Target="../media/image84.jpeg"/><Relationship Id="rId9" Type="http://schemas.openxmlformats.org/officeDocument/2006/relationships/image" Target="../media/image85.jpeg"/><Relationship Id="rId10" Type="http://schemas.openxmlformats.org/officeDocument/2006/relationships/image" Target="../media/image86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jpeg"/><Relationship Id="rId12" Type="http://schemas.openxmlformats.org/officeDocument/2006/relationships/image" Target="../media/image100.jpeg"/><Relationship Id="rId13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7" Type="http://schemas.openxmlformats.org/officeDocument/2006/relationships/image" Target="../media/image95.jpeg"/><Relationship Id="rId8" Type="http://schemas.openxmlformats.org/officeDocument/2006/relationships/image" Target="../media/image96.jpeg"/><Relationship Id="rId9" Type="http://schemas.openxmlformats.org/officeDocument/2006/relationships/image" Target="../media/image97.jpeg"/><Relationship Id="rId10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3" name="Object 69"/>
          <p:cNvGraphicFramePr>
            <a:graphicFrameLocks noChangeAspect="1"/>
          </p:cNvGraphicFramePr>
          <p:nvPr/>
        </p:nvGraphicFramePr>
        <p:xfrm>
          <a:off x="307975" y="112713"/>
          <a:ext cx="6380163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Document" r:id="rId4" imgW="6448510" imgH="1184872" progId="">
                  <p:embed/>
                </p:oleObj>
              </mc:Choice>
              <mc:Fallback>
                <p:oleObj name="Document" r:id="rId4" imgW="6448510" imgH="1184872" progId="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112713"/>
                        <a:ext cx="6380163" cy="1171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4" name="TextBox 2"/>
          <p:cNvSpPr txBox="1">
            <a:spLocks noChangeArrowheads="1"/>
          </p:cNvSpPr>
          <p:nvPr/>
        </p:nvSpPr>
        <p:spPr bwMode="auto">
          <a:xfrm>
            <a:off x="7164388" y="5492750"/>
            <a:ext cx="1679575" cy="1016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26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25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23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24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98 / 120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095" name="TextBox 15"/>
          <p:cNvSpPr txBox="1">
            <a:spLocks noChangeArrowheads="1"/>
          </p:cNvSpPr>
          <p:nvPr/>
        </p:nvSpPr>
        <p:spPr bwMode="auto">
          <a:xfrm>
            <a:off x="566738" y="5810250"/>
            <a:ext cx="3057525" cy="8318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PHOTOGRAPHY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FFOTOGRAFFIAETH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ART1</a:t>
            </a:r>
          </a:p>
        </p:txBody>
      </p:sp>
      <p:pic>
        <p:nvPicPr>
          <p:cNvPr id="1096" name="Picture 25" descr="\\hwb@SSL\DavWWWRoot\domain\creative\Shared Documents\Art and Design\GCE\Conference\2012\Archive Photographs\P1000396.JPG"/>
          <p:cNvPicPr>
            <a:picLocks noChangeAspect="1" noChangeArrowheads="1"/>
          </p:cNvPicPr>
          <p:nvPr/>
        </p:nvPicPr>
        <p:blipFill>
          <a:blip r:embed="rId6"/>
          <a:srcRect t="5428" r="3467"/>
          <a:stretch>
            <a:fillRect/>
          </a:stretch>
        </p:blipFill>
        <p:spPr bwMode="auto">
          <a:xfrm>
            <a:off x="179388" y="1155700"/>
            <a:ext cx="20891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" name="Picture 26" descr="\\hwb@SSL\DavWWWRoot\domain\creative\Shared Documents\Art and Design\GCE\Conference\2012\Archive Photographs\P100039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3625" y="1155700"/>
            <a:ext cx="209708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" name="Picture 27" descr="\\hwb@SSL\DavWWWRoot\domain\creative\Shared Documents\Art and Design\GCE\Conference\2012\Archive Photographs\P1000402.JPG"/>
          <p:cNvPicPr>
            <a:picLocks noChangeAspect="1" noChangeArrowheads="1"/>
          </p:cNvPicPr>
          <p:nvPr/>
        </p:nvPicPr>
        <p:blipFill>
          <a:blip r:embed="rId8"/>
          <a:srcRect l="5026" t="10683" r="4108" b="4868"/>
          <a:stretch>
            <a:fillRect/>
          </a:stretch>
        </p:blipFill>
        <p:spPr bwMode="auto">
          <a:xfrm>
            <a:off x="4459288" y="1155700"/>
            <a:ext cx="20859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" name="Picture 28" descr="\\hwb@SSL\DavWWWRoot\domain\creative\Shared Documents\Art and Design\GCE\Conference\2012\Archive Photographs\P100040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94475" y="106363"/>
            <a:ext cx="1938338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0" name="Picture 29" descr="\\hwb@SSL\DavWWWRoot\domain\creative\Shared Documents\Art and Design\GCE\Conference\2012\Archive Photographs\P1000405.JPG"/>
          <p:cNvPicPr>
            <a:picLocks noChangeAspect="1" noChangeArrowheads="1"/>
          </p:cNvPicPr>
          <p:nvPr/>
        </p:nvPicPr>
        <p:blipFill>
          <a:blip r:embed="rId10"/>
          <a:srcRect l="6551" t="3535" r="4716"/>
          <a:stretch>
            <a:fillRect/>
          </a:stretch>
        </p:blipFill>
        <p:spPr bwMode="auto">
          <a:xfrm>
            <a:off x="182563" y="2776538"/>
            <a:ext cx="1941512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" name="Picture 30" descr="\\hwb@SSL\DavWWWRoot\domain\creative\Shared Documents\Art and Design\GCE\Conference\2012\Archive Photographs\P1000406.JPG"/>
          <p:cNvPicPr>
            <a:picLocks noChangeAspect="1" noChangeArrowheads="1"/>
          </p:cNvPicPr>
          <p:nvPr/>
        </p:nvPicPr>
        <p:blipFill>
          <a:blip r:embed="rId11"/>
          <a:srcRect t="8549"/>
          <a:stretch>
            <a:fillRect/>
          </a:stretch>
        </p:blipFill>
        <p:spPr bwMode="auto">
          <a:xfrm>
            <a:off x="6659563" y="3644900"/>
            <a:ext cx="209708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" name="Picture 31" descr="\\hwb@SSL\DavWWWRoot\domain\creative\Shared Documents\Art and Design\GCE\Conference\2012\Archive Photographs\P1000407.JPG"/>
          <p:cNvPicPr>
            <a:picLocks noChangeAspect="1" noChangeArrowheads="1"/>
          </p:cNvPicPr>
          <p:nvPr/>
        </p:nvPicPr>
        <p:blipFill>
          <a:blip r:embed="rId12"/>
          <a:srcRect t="9244" r="5632"/>
          <a:stretch>
            <a:fillRect/>
          </a:stretch>
        </p:blipFill>
        <p:spPr bwMode="auto">
          <a:xfrm>
            <a:off x="2198688" y="4254500"/>
            <a:ext cx="208915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" name="Picture 32" descr="\\hwb@SSL\DavWWWRoot\domain\creative\Shared Documents\Art and Design\GCE\Conference\2012\Archive Photographs\P1000411.JPG"/>
          <p:cNvPicPr>
            <a:picLocks noChangeAspect="1"/>
          </p:cNvPicPr>
          <p:nvPr/>
        </p:nvPicPr>
        <p:blipFill>
          <a:blip r:embed="rId13"/>
          <a:srcRect b="4869"/>
          <a:stretch>
            <a:fillRect/>
          </a:stretch>
        </p:blipFill>
        <p:spPr bwMode="auto">
          <a:xfrm>
            <a:off x="4368800" y="2787650"/>
            <a:ext cx="2573338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4" name="Picture 33" descr="\\hwb@SSL\DavWWWRoot\domain\creative\Shared Documents\Art and Design\GCE\Conference\2012\Archive Photographs\P1000412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376738" y="4702175"/>
            <a:ext cx="25923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" name="Picture 34" descr="\\hwb@SSL\DavWWWRoot\domain\creative\Shared Documents\Art and Design\GCE\Conference\2012\Archive Photographs\P1000414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07225" y="2790825"/>
            <a:ext cx="18367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388" y="188913"/>
          <a:ext cx="6362065" cy="99885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242060"/>
                <a:gridCol w="5120005"/>
              </a:tblGrid>
              <a:tr h="9988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4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GCE AS/A2 ART </a:t>
                      </a:r>
                      <a:r>
                        <a:rPr lang="en-GB" sz="16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&amp; DESIGN 2012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TAG UG/U2 CELF </a:t>
                      </a:r>
                      <a:r>
                        <a:rPr lang="en-GB" sz="16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A DYLUNIO 2012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MODERATION CONFERENCE ARCHIVE </a:t>
                      </a:r>
                      <a:r>
                        <a:rPr lang="en-GB" sz="11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(CONTROLLED ASSIGNMENT 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ARCHIF Y GYNHADLEDD SAFONI </a:t>
                      </a:r>
                      <a:r>
                        <a:rPr lang="en-GB" sz="11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(ASEINIAD DAN ORUCHWYLIAETH)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9700" name="Picture 1" descr="Description: English Logo 50%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0" y="260350"/>
            <a:ext cx="10858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3074988" y="5291138"/>
            <a:ext cx="2813050" cy="14763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4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7 / 20 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5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7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23 / 80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Q5 TIME TO SPEND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Q5 AMSER I’W DREULIO/AMSER I WARIO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6011863" y="5589588"/>
            <a:ext cx="2852737" cy="8302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TEXTILE DESIGN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DYLUNIO TECSTILAU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ART2</a:t>
            </a:r>
          </a:p>
        </p:txBody>
      </p:sp>
      <p:pic>
        <p:nvPicPr>
          <p:cNvPr id="29703" name="Picture 5" descr="G:\Archive Photographs\ART2 TD 23\P1000545.JPG"/>
          <p:cNvPicPr>
            <a:picLocks noChangeAspect="1"/>
          </p:cNvPicPr>
          <p:nvPr/>
        </p:nvPicPr>
        <p:blipFill>
          <a:blip r:embed="rId3"/>
          <a:srcRect l="11118" r="11066"/>
          <a:stretch>
            <a:fillRect/>
          </a:stretch>
        </p:blipFill>
        <p:spPr bwMode="auto">
          <a:xfrm>
            <a:off x="611188" y="1173163"/>
            <a:ext cx="2128837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G:\Archive Photographs\ART2 TD 23\P100054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8175" y="1185863"/>
            <a:ext cx="25908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 descr="G:\Archive Photographs\ART2 TD 23\P100054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0450" y="1192213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0" descr="G:\Archive Photographs\ART2 TD 23\P100054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94050" y="3284538"/>
            <a:ext cx="25908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1" descr="G:\Archive Photographs\ART2 TD 23\P1000549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3362325"/>
            <a:ext cx="241300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2" descr="G:\Archive Photographs\ART2 TD 23\P1000550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61088" y="3284538"/>
            <a:ext cx="25908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304800" y="114300"/>
          <a:ext cx="6362700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Document" r:id="rId4" imgW="6433397" imgH="1186289" progId="">
                  <p:embed/>
                </p:oleObj>
              </mc:Choice>
              <mc:Fallback>
                <p:oleObj name="Document" r:id="rId4" imgW="6433397" imgH="118628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4300"/>
                        <a:ext cx="6362700" cy="1171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7331075" y="5287963"/>
            <a:ext cx="1633538" cy="1016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23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26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21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25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95 / 120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31748" name="TextBox 15"/>
          <p:cNvSpPr txBox="1">
            <a:spLocks noChangeArrowheads="1"/>
          </p:cNvSpPr>
          <p:nvPr/>
        </p:nvSpPr>
        <p:spPr bwMode="auto">
          <a:xfrm>
            <a:off x="160338" y="5294313"/>
            <a:ext cx="2511425" cy="8302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TEXTILE DESIGN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DYLUNIO TECSTILAU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ART3</a:t>
            </a:r>
          </a:p>
        </p:txBody>
      </p:sp>
      <p:pic>
        <p:nvPicPr>
          <p:cNvPr id="31749" name="Picture 5" descr="F:\Archive Photographs\ART3 TD 95\P100055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1300" y="1255713"/>
            <a:ext cx="2430463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F:\Archive Photographs\ART3 TD 95\P100055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71763" y="1255713"/>
            <a:ext cx="30241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F:\Archive Photographs\ART3 TD 95\P1000555.JPG"/>
          <p:cNvPicPr>
            <a:picLocks noChangeAspect="1" noChangeArrowheads="1"/>
          </p:cNvPicPr>
          <p:nvPr/>
        </p:nvPicPr>
        <p:blipFill>
          <a:blip r:embed="rId8"/>
          <a:srcRect b="7880"/>
          <a:stretch>
            <a:fillRect/>
          </a:stretch>
        </p:blipFill>
        <p:spPr bwMode="auto">
          <a:xfrm>
            <a:off x="2832100" y="5067300"/>
            <a:ext cx="22447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F:\Archive Photographs\ART3 TD 95\P100055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24125" y="3429000"/>
            <a:ext cx="20986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0" descr="F:\Archive Photographs\ART3 TD 95\P1000557.JPG"/>
          <p:cNvPicPr>
            <a:picLocks noChangeAspect="1" noChangeArrowheads="1"/>
          </p:cNvPicPr>
          <p:nvPr/>
        </p:nvPicPr>
        <p:blipFill>
          <a:blip r:embed="rId10"/>
          <a:srcRect l="3181" r="4546"/>
          <a:stretch>
            <a:fillRect/>
          </a:stretch>
        </p:blipFill>
        <p:spPr bwMode="auto">
          <a:xfrm>
            <a:off x="5681663" y="1255713"/>
            <a:ext cx="2922587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1" descr="F:\Archive Photographs\ART3 TD 95\P100055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1300" y="3416300"/>
            <a:ext cx="2282825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2" descr="F:\Archive Photographs\ART3 TD 95\P1000559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50050" y="3441700"/>
            <a:ext cx="21304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3" descr="F:\Archive Photographs\ART3 TD 95\P1000560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30738" y="3429000"/>
            <a:ext cx="21145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4" descr="F:\Archive Photographs\ART3 TD 95\P1000561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045075" y="5076825"/>
            <a:ext cx="209708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10" descr="F:\Archive Photographs\ART4 GC 63\P1000482.JPG"/>
          <p:cNvPicPr>
            <a:picLocks noChangeAspect="1" noChangeArrowheads="1"/>
          </p:cNvPicPr>
          <p:nvPr/>
        </p:nvPicPr>
        <p:blipFill>
          <a:blip r:embed="rId3"/>
          <a:srcRect t="6667"/>
          <a:stretch>
            <a:fillRect/>
          </a:stretch>
        </p:blipFill>
        <p:spPr bwMode="auto">
          <a:xfrm>
            <a:off x="2363788" y="4198938"/>
            <a:ext cx="20955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307975" y="112713"/>
          <a:ext cx="6380163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Document" r:id="rId5" imgW="6448510" imgH="1184872" progId="">
                  <p:embed/>
                </p:oleObj>
              </mc:Choice>
              <mc:Fallback>
                <p:oleObj name="Document" r:id="rId5" imgW="6448510" imgH="1184872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112713"/>
                        <a:ext cx="6380163" cy="1171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TextBox 2"/>
          <p:cNvSpPr txBox="1">
            <a:spLocks noChangeArrowheads="1"/>
          </p:cNvSpPr>
          <p:nvPr/>
        </p:nvSpPr>
        <p:spPr bwMode="auto">
          <a:xfrm>
            <a:off x="6948488" y="5157788"/>
            <a:ext cx="1711325" cy="14732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17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17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14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15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63 / 80</a:t>
            </a:r>
          </a:p>
          <a:p>
            <a:endParaRPr lang="en-GB" sz="1000" b="1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Q3 Designing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Q3 Dylunio</a:t>
            </a:r>
          </a:p>
        </p:txBody>
      </p:sp>
      <p:pic>
        <p:nvPicPr>
          <p:cNvPr id="32774" name="Picture 6" descr="F:\Archive Photographs\ART4 GC 63\P1000475 - Copy - Copy.JPG"/>
          <p:cNvPicPr>
            <a:picLocks noChangeAspect="1"/>
          </p:cNvPicPr>
          <p:nvPr/>
        </p:nvPicPr>
        <p:blipFill>
          <a:blip r:embed="rId7"/>
          <a:srcRect l="6818" t="10789" r="10139" b="4031"/>
          <a:stretch>
            <a:fillRect/>
          </a:stretch>
        </p:blipFill>
        <p:spPr bwMode="auto">
          <a:xfrm>
            <a:off x="225425" y="1147763"/>
            <a:ext cx="2230438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5" descr="F:\Archive Photographs\ART4 GC 63\P1000474 - Copy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8875" y="1160463"/>
            <a:ext cx="2278063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7" descr="F:\Archive Photographs\ART4 GC 63\P100047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64075" y="1160463"/>
            <a:ext cx="214630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8" descr="F:\Archive Photographs\ART4 GC 63\P1000480.JPG"/>
          <p:cNvPicPr>
            <a:picLocks noChangeAspect="1" noChangeArrowheads="1"/>
          </p:cNvPicPr>
          <p:nvPr/>
        </p:nvPicPr>
        <p:blipFill>
          <a:blip r:embed="rId10"/>
          <a:srcRect t="6667"/>
          <a:stretch>
            <a:fillRect/>
          </a:stretch>
        </p:blipFill>
        <p:spPr bwMode="auto">
          <a:xfrm>
            <a:off x="4714875" y="2733675"/>
            <a:ext cx="20955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9" descr="F:\Archive Photographs\ART4 GC 63\P1000481.JPG"/>
          <p:cNvPicPr>
            <a:picLocks noChangeAspect="1" noChangeArrowheads="1"/>
          </p:cNvPicPr>
          <p:nvPr/>
        </p:nvPicPr>
        <p:blipFill>
          <a:blip r:embed="rId11"/>
          <a:srcRect t="5455"/>
          <a:stretch>
            <a:fillRect/>
          </a:stretch>
        </p:blipFill>
        <p:spPr bwMode="auto">
          <a:xfrm>
            <a:off x="293688" y="4198938"/>
            <a:ext cx="20955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1" descr="F:\Archive Photographs\ART4 GC 63\P1000487.JPG"/>
          <p:cNvPicPr>
            <a:picLocks noChangeAspect="1" noChangeArrowheads="1"/>
          </p:cNvPicPr>
          <p:nvPr/>
        </p:nvPicPr>
        <p:blipFill>
          <a:blip r:embed="rId12"/>
          <a:srcRect t="4849"/>
          <a:stretch>
            <a:fillRect/>
          </a:stretch>
        </p:blipFill>
        <p:spPr bwMode="auto">
          <a:xfrm>
            <a:off x="4459288" y="4170363"/>
            <a:ext cx="2351087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TextBox 15"/>
          <p:cNvSpPr txBox="1">
            <a:spLocks noChangeArrowheads="1"/>
          </p:cNvSpPr>
          <p:nvPr/>
        </p:nvSpPr>
        <p:spPr bwMode="auto">
          <a:xfrm>
            <a:off x="293688" y="5741988"/>
            <a:ext cx="3678237" cy="8318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GRAPHIC COMMUNICATION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CYFATHREBU GRAFFIG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ART4</a:t>
            </a:r>
          </a:p>
        </p:txBody>
      </p:sp>
      <p:pic>
        <p:nvPicPr>
          <p:cNvPr id="32781" name="Picture 12" descr="F:\Archive Photographs\ART4 GC 63\P1000495.JPG"/>
          <p:cNvPicPr>
            <a:picLocks noChangeAspect="1" noChangeArrowheads="1"/>
          </p:cNvPicPr>
          <p:nvPr/>
        </p:nvPicPr>
        <p:blipFill>
          <a:blip r:embed="rId13"/>
          <a:srcRect t="3864" r="5319" b="4012"/>
          <a:stretch>
            <a:fillRect/>
          </a:stretch>
        </p:blipFill>
        <p:spPr bwMode="auto">
          <a:xfrm>
            <a:off x="6810375" y="806450"/>
            <a:ext cx="1579563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13" descr="F:\Archive Photographs\ART4 GC 63\P1000490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16725" y="2916238"/>
            <a:ext cx="1573213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330200" y="260350"/>
          <a:ext cx="63246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" name="Document" r:id="rId4" imgW="6433397" imgH="1187731" progId="">
                  <p:embed/>
                </p:oleObj>
              </mc:Choice>
              <mc:Fallback>
                <p:oleObj name="Document" r:id="rId4" imgW="6433397" imgH="118773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" y="260350"/>
                        <a:ext cx="63246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6408738" y="3933825"/>
            <a:ext cx="1979612" cy="17843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13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17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15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14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59 / 80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 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 10 Contrast depictions of moods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 10 Cyferbynnwch bortreadau o hwyliau 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33796" name="TextBox 15"/>
          <p:cNvSpPr txBox="1">
            <a:spLocks noChangeArrowheads="1"/>
          </p:cNvSpPr>
          <p:nvPr/>
        </p:nvSpPr>
        <p:spPr bwMode="auto">
          <a:xfrm>
            <a:off x="6372225" y="5805488"/>
            <a:ext cx="2449513" cy="8302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FINE ART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CELFYDDYD GAIN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ART4</a:t>
            </a:r>
          </a:p>
        </p:txBody>
      </p:sp>
      <p:pic>
        <p:nvPicPr>
          <p:cNvPr id="33797" name="Picture 5" descr="F:\Archive Photographs\ART4 FA 59\P100036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1268413"/>
            <a:ext cx="1871662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F:\Archive Photographs\ART4 FA 59\P1000366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875" y="1268413"/>
            <a:ext cx="1871663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F:\Archive Photographs\ART4 FA 59\P1000367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1281113"/>
            <a:ext cx="18669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C:\Users\mari\Desktop\ART4 FA 59\P1000369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32588" y="1281113"/>
            <a:ext cx="1871662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0" descr="C:\Users\mari\Desktop\ART4 FA 59\P1000372.JPG"/>
          <p:cNvPicPr>
            <a:picLocks noChangeAspect="1"/>
          </p:cNvPicPr>
          <p:nvPr/>
        </p:nvPicPr>
        <p:blipFill>
          <a:blip r:embed="rId10"/>
          <a:srcRect l="11214" r="14368" b="5188"/>
          <a:stretch>
            <a:fillRect/>
          </a:stretch>
        </p:blipFill>
        <p:spPr bwMode="auto">
          <a:xfrm>
            <a:off x="4427538" y="3933825"/>
            <a:ext cx="17208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9" descr="C:\Users\mari\Desktop\ART4 FA 59\P1000373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1188" y="3933825"/>
            <a:ext cx="38163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0" descr="C:\Users\mari\Desktop\ART4 ACD 56\P1000649.JPG"/>
          <p:cNvPicPr>
            <a:picLocks noChangeAspect="1" noChangeArrowheads="1"/>
          </p:cNvPicPr>
          <p:nvPr/>
        </p:nvPicPr>
        <p:blipFill>
          <a:blip r:embed="rId2"/>
          <a:srcRect b="7272"/>
          <a:stretch>
            <a:fillRect/>
          </a:stretch>
        </p:blipFill>
        <p:spPr bwMode="auto">
          <a:xfrm>
            <a:off x="6156325" y="3390900"/>
            <a:ext cx="229552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388" y="188913"/>
          <a:ext cx="6552728" cy="122413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279283"/>
                <a:gridCol w="5273445"/>
              </a:tblGrid>
              <a:tr h="12241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4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GCE AS/A2 ART </a:t>
                      </a:r>
                      <a:r>
                        <a:rPr lang="en-GB" sz="16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&amp; DESIGN 2012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TAG UG/U2 CELF </a:t>
                      </a:r>
                      <a:r>
                        <a:rPr lang="en-GB" sz="16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A DYLUNIO 2012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MODERATION CONFERENCE ARCHIVE </a:t>
                      </a:r>
                      <a:r>
                        <a:rPr lang="en-GB" sz="11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(CONTROLLED ASSIGNMENT)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ARCHIF Y GYNHADLEDD SAFONI </a:t>
                      </a:r>
                      <a:r>
                        <a:rPr lang="en-GB" sz="11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(ASEINIAD DAN ORUCHWYLIAETH)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4821" name="Picture 1" descr="Description: English Logo 50%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0" y="260350"/>
            <a:ext cx="10858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16"/>
          <p:cNvSpPr txBox="1">
            <a:spLocks noChangeArrowheads="1"/>
          </p:cNvSpPr>
          <p:nvPr/>
        </p:nvSpPr>
        <p:spPr bwMode="auto">
          <a:xfrm>
            <a:off x="611188" y="5276850"/>
            <a:ext cx="2805112" cy="8302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ART, CRAFT &amp; DESIGN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CELF, CREFFT A DYLUNIO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ART4</a:t>
            </a:r>
          </a:p>
        </p:txBody>
      </p:sp>
      <p:pic>
        <p:nvPicPr>
          <p:cNvPr id="34823" name="Picture 2" descr="C:\Users\mari\Desktop\ART4 ACD 56\P10006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341438"/>
            <a:ext cx="265906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6" descr="C:\Users\mari\Desktop\ART4 ACD 56\P10006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7113" y="1341438"/>
            <a:ext cx="24622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7" descr="C:\Users\mari\Desktop\ART4 ACD 56\P100063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1341438"/>
            <a:ext cx="23907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8" descr="C:\Users\mari\Desktop\ART4 ACD 56\P1000640.JPG"/>
          <p:cNvPicPr>
            <a:picLocks noChangeAspect="1" noChangeArrowheads="1"/>
          </p:cNvPicPr>
          <p:nvPr/>
        </p:nvPicPr>
        <p:blipFill>
          <a:blip r:embed="rId7"/>
          <a:srcRect l="4091" r="-2" b="5455"/>
          <a:stretch>
            <a:fillRect/>
          </a:stretch>
        </p:blipFill>
        <p:spPr bwMode="auto">
          <a:xfrm>
            <a:off x="823913" y="3375025"/>
            <a:ext cx="259238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9" descr="C:\Users\mari\Desktop\ART4 ACD 56\P1000641.JPG"/>
          <p:cNvPicPr>
            <a:picLocks noChangeAspect="1" noChangeArrowheads="1"/>
          </p:cNvPicPr>
          <p:nvPr/>
        </p:nvPicPr>
        <p:blipFill>
          <a:blip r:embed="rId8"/>
          <a:srcRect t="5455" b="3030"/>
          <a:stretch>
            <a:fillRect/>
          </a:stretch>
        </p:blipFill>
        <p:spPr bwMode="auto">
          <a:xfrm>
            <a:off x="3567113" y="3375025"/>
            <a:ext cx="247808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TextBox 2"/>
          <p:cNvSpPr txBox="1">
            <a:spLocks noChangeArrowheads="1"/>
          </p:cNvSpPr>
          <p:nvPr/>
        </p:nvSpPr>
        <p:spPr bwMode="auto">
          <a:xfrm>
            <a:off x="6245225" y="5151438"/>
            <a:ext cx="1789113" cy="1477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000" b="1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15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13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15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13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56 / 80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 7 Grids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 7 Gridiau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34829" name="Picture 11" descr="C:\Users\mari\Desktop\ART4 ACD 56\P100065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4575" y="5103813"/>
            <a:ext cx="244475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388" y="188913"/>
          <a:ext cx="6552728" cy="122413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279283"/>
                <a:gridCol w="5273445"/>
              </a:tblGrid>
              <a:tr h="12241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4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GCE AS/A2 ART </a:t>
                      </a:r>
                      <a:r>
                        <a:rPr lang="en-GB" sz="16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&amp; DESIGN 2012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TAG UG/U2 CELF </a:t>
                      </a:r>
                      <a:r>
                        <a:rPr lang="en-GB" sz="16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A DYLUNIO 2012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MODERATION CONFERENCE ARCHIVE </a:t>
                      </a:r>
                      <a:r>
                        <a:rPr lang="en-GB" sz="11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(CONTROLLED ASSIGNMENT)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ARCHIF Y GYNHADLEDD SAFONI </a:t>
                      </a:r>
                      <a:r>
                        <a:rPr lang="en-GB" sz="11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(ASEINIAD DAN ORUCHWYLIAETH)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5844" name="Picture 1" descr="Description: English Logo 50%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0" y="260350"/>
            <a:ext cx="10858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16"/>
          <p:cNvSpPr txBox="1">
            <a:spLocks noChangeArrowheads="1"/>
          </p:cNvSpPr>
          <p:nvPr/>
        </p:nvSpPr>
        <p:spPr bwMode="auto">
          <a:xfrm>
            <a:off x="1023938" y="5276850"/>
            <a:ext cx="3325812" cy="8302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ART, CRAFT &amp; DESIGN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CELF, CREFFT A DYLUNIO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ART4</a:t>
            </a:r>
          </a:p>
        </p:txBody>
      </p:sp>
      <p:sp>
        <p:nvSpPr>
          <p:cNvPr id="35846" name="TextBox 2"/>
          <p:cNvSpPr txBox="1">
            <a:spLocks noChangeArrowheads="1"/>
          </p:cNvSpPr>
          <p:nvPr/>
        </p:nvSpPr>
        <p:spPr bwMode="auto">
          <a:xfrm>
            <a:off x="6184900" y="5276850"/>
            <a:ext cx="1789113" cy="13223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5  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7  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10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8  / 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31 / 80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 7 Grids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 7 Gridiau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35847" name="Picture 12" descr="C:\Users\mari\Desktop\ART4 ACD 31\P10006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460500"/>
            <a:ext cx="2581275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3" descr="C:\Users\mari\Desktop\ART4 ACD 31\P10006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1025" y="1460500"/>
            <a:ext cx="237966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14" descr="C:\Users\mari\Desktop\ART4 ACD 31\P10006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88" y="1460500"/>
            <a:ext cx="253365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5" descr="C:\Users\mari\Desktop\ART4 ACD 31\P10006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3284538"/>
            <a:ext cx="259238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7" descr="C:\Users\mari\Desktop\ART4 ACD 31\P100062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1025" y="3325813"/>
            <a:ext cx="2459038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18" descr="C:\Users\mari\Desktop\ART4 ACD 31\P100063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80063" y="3325813"/>
            <a:ext cx="2454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1600"/>
            <a:ext cx="63754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3438525" y="5765800"/>
            <a:ext cx="1692275" cy="1016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27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24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24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23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98 / 120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6387" name="TextBox 15"/>
          <p:cNvSpPr txBox="1">
            <a:spLocks noChangeArrowheads="1"/>
          </p:cNvSpPr>
          <p:nvPr/>
        </p:nvSpPr>
        <p:spPr bwMode="auto">
          <a:xfrm>
            <a:off x="2873375" y="4932363"/>
            <a:ext cx="2852738" cy="8302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TEXTILE DESIGN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DYLUNIO TECSTILAU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ART1</a:t>
            </a:r>
          </a:p>
        </p:txBody>
      </p:sp>
      <p:pic>
        <p:nvPicPr>
          <p:cNvPr id="16388" name="Picture 14" descr="\\hwb@SSL\DavWWWRoot\domain\creative\Shared Documents\Art and Design\GCE\Conference\2012\Archive Photographs\P1000504.JPG"/>
          <p:cNvPicPr>
            <a:picLocks noChangeAspect="1"/>
          </p:cNvPicPr>
          <p:nvPr/>
        </p:nvPicPr>
        <p:blipFill>
          <a:blip r:embed="rId3"/>
          <a:srcRect l="10344" r="7623"/>
          <a:stretch>
            <a:fillRect/>
          </a:stretch>
        </p:blipFill>
        <p:spPr bwMode="auto">
          <a:xfrm>
            <a:off x="7640638" y="2324100"/>
            <a:ext cx="129857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6" descr="\\hwb@SSL\DavWWWRoot\domain\creative\Shared Documents\Art and Design\GCE\Conference\2012\Archive Photographs\ART1 TD 98\P1000506.JPG"/>
          <p:cNvPicPr>
            <a:picLocks noChangeAspect="1" noChangeArrowheads="1"/>
          </p:cNvPicPr>
          <p:nvPr/>
        </p:nvPicPr>
        <p:blipFill>
          <a:blip r:embed="rId4"/>
          <a:srcRect l="31642" r="21239"/>
          <a:stretch>
            <a:fillRect/>
          </a:stretch>
        </p:blipFill>
        <p:spPr bwMode="auto">
          <a:xfrm>
            <a:off x="8197850" y="188913"/>
            <a:ext cx="741363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7" descr="\\hwb@SSL\DavWWWRoot\domain\creative\Shared Documents\Art and Design\GCE\Conference\2012\Archive Photographs\ART1 TD 98\P1000507.JPG"/>
          <p:cNvPicPr>
            <a:picLocks noChangeAspect="1" noChangeArrowheads="1"/>
          </p:cNvPicPr>
          <p:nvPr/>
        </p:nvPicPr>
        <p:blipFill>
          <a:blip r:embed="rId5"/>
          <a:srcRect l="13283" r="24910"/>
          <a:stretch>
            <a:fillRect/>
          </a:stretch>
        </p:blipFill>
        <p:spPr bwMode="auto">
          <a:xfrm>
            <a:off x="7159625" y="190500"/>
            <a:ext cx="97155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8" descr="\\hwb@SSL\DavWWWRoot\domain\creative\Shared Documents\Art and Design\GCE\Conference\2012\Archive Photographs\ART1 TD 98\P10005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1125538"/>
            <a:ext cx="20986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9" descr="\\hwb@SSL\DavWWWRoot\domain\creative\Shared Documents\Art and Design\GCE\Conference\2012\Archive Photographs\ART1 TD 98\P100051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2774950"/>
            <a:ext cx="1573213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20" descr="\\hwb@SSL\DavWWWRoot\domain\creative\Shared Documents\Art and Design\GCE\Conference\2012\Archive Photographs\ART1 TD 98\P100051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08175" y="2774950"/>
            <a:ext cx="1573213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21" descr="\\hwb@SSL\DavWWWRoot\domain\creative\Shared Documents\Art and Design\GCE\Conference\2012\Archive Photographs\ART1 TD 98\P1000518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90925" y="2784475"/>
            <a:ext cx="154781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22" descr="\\hwb@SSL\DavWWWRoot\domain\creative\Shared Documents\Art and Design\GCE\Conference\2012\Archive Photographs\ART1 TD 98\P1000520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8125" y="4941888"/>
            <a:ext cx="1331913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23" descr="\\hwb@SSL\DavWWWRoot\domain\creative\Shared Documents\Art and Design\GCE\Conference\2012\Archive Photographs\ART1 TD 98\P1000521.JPG"/>
          <p:cNvPicPr>
            <a:picLocks noChangeAspect="1"/>
          </p:cNvPicPr>
          <p:nvPr/>
        </p:nvPicPr>
        <p:blipFill>
          <a:blip r:embed="rId11"/>
          <a:srcRect l="4716" r="4716"/>
          <a:stretch>
            <a:fillRect/>
          </a:stretch>
        </p:blipFill>
        <p:spPr bwMode="auto">
          <a:xfrm>
            <a:off x="1633538" y="4932363"/>
            <a:ext cx="118745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24" descr="\\hwb@SSL\DavWWWRoot\domain\creative\Shared Documents\Art and Design\GCE\Conference\2012\Archive Photographs\ART1 TD 98\P1000524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04100" y="4487863"/>
            <a:ext cx="1547813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25" descr="G:\Archive Photographs\ART1 TD 98\P1000527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75325" y="4479925"/>
            <a:ext cx="158432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26" descr="G:\Archive Photographs\ART1 TD 98\P1000529.JPG"/>
          <p:cNvPicPr>
            <a:picLocks noChangeAspect="1"/>
          </p:cNvPicPr>
          <p:nvPr/>
        </p:nvPicPr>
        <p:blipFill>
          <a:blip r:embed="rId14"/>
          <a:srcRect b="8124"/>
          <a:stretch>
            <a:fillRect/>
          </a:stretch>
        </p:blipFill>
        <p:spPr bwMode="auto">
          <a:xfrm>
            <a:off x="2398713" y="1125538"/>
            <a:ext cx="2246312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27" descr="G:\Archive Photographs\ART1 TD 98\P1000534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29175" y="1085850"/>
            <a:ext cx="21240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Picture 28" descr="G:\Archive Photographs\ART1 TD 98\P1000538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259388" y="2768600"/>
            <a:ext cx="21955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1600"/>
            <a:ext cx="63754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6948488" y="5492750"/>
            <a:ext cx="1765300" cy="1016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10 / 30 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10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13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12 / 30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45 / 120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7411" name="TextBox 15"/>
          <p:cNvSpPr txBox="1">
            <a:spLocks noChangeArrowheads="1"/>
          </p:cNvSpPr>
          <p:nvPr/>
        </p:nvSpPr>
        <p:spPr bwMode="auto">
          <a:xfrm>
            <a:off x="566738" y="5810250"/>
            <a:ext cx="3057525" cy="8318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PHOTOGRAPHY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FFOTOGRAFFIAETH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ART1</a:t>
            </a:r>
          </a:p>
        </p:txBody>
      </p:sp>
      <p:pic>
        <p:nvPicPr>
          <p:cNvPr id="17412" name="Picture 5" descr="G:\Archive Photographs\ART1 PH 45\P100037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25538"/>
            <a:ext cx="16748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G:\Archive Photographs\ART1 PH 45\P100038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5663" y="3124200"/>
            <a:ext cx="252095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G:\Archive Photographs\ART1 PH 45\P100038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7113" y="1052513"/>
            <a:ext cx="23987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 descr="G:\Archive Photographs\ART1 PH 45\P100038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7963" y="2997200"/>
            <a:ext cx="23987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0" descr="G:\Archive Photographs\ART1 PH 45\P100039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8125" y="3482975"/>
            <a:ext cx="169227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1" descr="G:\Archive Photographs\ART1 PH 45\P1000389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95513" y="1114425"/>
            <a:ext cx="23987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2" descr="G:\Archive Photographs\ART1 PH 45\P1000391.JPG"/>
          <p:cNvPicPr>
            <a:picLocks noChangeAspect="1"/>
          </p:cNvPicPr>
          <p:nvPr/>
        </p:nvPicPr>
        <p:blipFill>
          <a:blip r:embed="rId9"/>
          <a:srcRect l="50000"/>
          <a:stretch>
            <a:fillRect/>
          </a:stretch>
        </p:blipFill>
        <p:spPr bwMode="auto">
          <a:xfrm>
            <a:off x="7400925" y="620713"/>
            <a:ext cx="13906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3" descr="G:\Archive Photographs\ART1 PH 45\P1000390.JPG"/>
          <p:cNvPicPr>
            <a:picLocks noChangeAspect="1"/>
          </p:cNvPicPr>
          <p:nvPr/>
        </p:nvPicPr>
        <p:blipFill>
          <a:blip r:embed="rId10"/>
          <a:srcRect r="51300"/>
          <a:stretch>
            <a:fillRect/>
          </a:stretch>
        </p:blipFill>
        <p:spPr bwMode="auto">
          <a:xfrm>
            <a:off x="4953000" y="3006725"/>
            <a:ext cx="1331913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4" descr="G:\Archive Photographs\ART1 PH 45\P1000387.JPG"/>
          <p:cNvPicPr>
            <a:picLocks noChangeAspect="1"/>
          </p:cNvPicPr>
          <p:nvPr/>
        </p:nvPicPr>
        <p:blipFill>
          <a:blip r:embed="rId11"/>
          <a:srcRect b="46153"/>
          <a:stretch>
            <a:fillRect/>
          </a:stretch>
        </p:blipFill>
        <p:spPr bwMode="auto">
          <a:xfrm>
            <a:off x="4132263" y="5149850"/>
            <a:ext cx="22066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7" name="Object 39"/>
          <p:cNvGraphicFramePr>
            <a:graphicFrameLocks noChangeAspect="1"/>
          </p:cNvGraphicFramePr>
          <p:nvPr/>
        </p:nvGraphicFramePr>
        <p:xfrm>
          <a:off x="307975" y="112713"/>
          <a:ext cx="6380163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Document" r:id="rId4" imgW="6448510" imgH="1184872" progId="">
                  <p:embed/>
                </p:oleObj>
              </mc:Choice>
              <mc:Fallback>
                <p:oleObj name="Document" r:id="rId4" imgW="6448510" imgH="1184872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112713"/>
                        <a:ext cx="6380163" cy="1171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8" name="TextBox 2"/>
          <p:cNvSpPr txBox="1">
            <a:spLocks noChangeArrowheads="1"/>
          </p:cNvSpPr>
          <p:nvPr/>
        </p:nvSpPr>
        <p:spPr bwMode="auto">
          <a:xfrm>
            <a:off x="6227763" y="5229225"/>
            <a:ext cx="2160587" cy="14779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17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16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16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16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65 / 80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Q6 SUPPORTING STRUCTURES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Q6 ADEILEDDAU CYNHALIOL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2089" name="TextBox 15"/>
          <p:cNvSpPr txBox="1">
            <a:spLocks noChangeArrowheads="1"/>
          </p:cNvSpPr>
          <p:nvPr/>
        </p:nvSpPr>
        <p:spPr bwMode="auto">
          <a:xfrm>
            <a:off x="3201988" y="5745163"/>
            <a:ext cx="2641600" cy="8318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FINE ART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CELFYDDYD GAIN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ART2</a:t>
            </a:r>
          </a:p>
        </p:txBody>
      </p:sp>
      <p:pic>
        <p:nvPicPr>
          <p:cNvPr id="2090" name="Picture 5" descr="G:\Archive Photographs\ART2 FA 65\P1000356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3" y="1095375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1" name="Picture 6" descr="G:\Archive Photographs\ART2 FA 65\P100035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67038" y="3187700"/>
            <a:ext cx="307181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2" name="Picture 7" descr="G:\Archive Photographs\ART2 FA 65\P1000357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59563" y="169863"/>
            <a:ext cx="18240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3" name="Picture 8" descr="G:\Archive Photographs\ART2 FA 65\P1000359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5913" y="4872038"/>
            <a:ext cx="23987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4" name="Picture 9" descr="G:\Archive Photographs\ART2 FA 65\P1000360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10300" y="1644650"/>
            <a:ext cx="239871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5" name="Picture 10" descr="G:\Archive Photographs\ART2 FA 65\P1000361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67063" y="1068388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6" name="Picture 11" descr="G:\Archive Photographs\ART2 FA 65\P1000358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4213" y="3213100"/>
            <a:ext cx="21097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" name="Picture 12" descr="G:\Archive Photographs\ART2 FA 65\P1000354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92863" y="3554413"/>
            <a:ext cx="215900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81" name="Object 13"/>
          <p:cNvGraphicFramePr>
            <a:graphicFrameLocks noChangeAspect="1"/>
          </p:cNvGraphicFramePr>
          <p:nvPr/>
        </p:nvGraphicFramePr>
        <p:xfrm>
          <a:off x="307975" y="112713"/>
          <a:ext cx="6380163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Document" r:id="rId4" imgW="6448510" imgH="1184872" progId="">
                  <p:embed/>
                </p:oleObj>
              </mc:Choice>
              <mc:Fallback>
                <p:oleObj name="Document" r:id="rId4" imgW="6448510" imgH="1184872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112713"/>
                        <a:ext cx="6380163" cy="1171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TextBox 2"/>
          <p:cNvSpPr txBox="1">
            <a:spLocks noChangeArrowheads="1"/>
          </p:cNvSpPr>
          <p:nvPr/>
        </p:nvSpPr>
        <p:spPr bwMode="auto">
          <a:xfrm>
            <a:off x="5867400" y="4449763"/>
            <a:ext cx="3025775" cy="20939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16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15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17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17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65 / 80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Q14 DOCUMENT AN ISSUE THAT IS OF CONCERN TO YOU OR SOMEONE YOU KNOW PERSONALLY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Q14 DOGFENNWCH FATER SY’N ACHOSI PRYDER I CHI NEU I RYWUN RYDYCH CHI’N EI ADNABOD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7183" name="TextBox 15"/>
          <p:cNvSpPr txBox="1">
            <a:spLocks noChangeArrowheads="1"/>
          </p:cNvSpPr>
          <p:nvPr/>
        </p:nvSpPr>
        <p:spPr bwMode="auto">
          <a:xfrm>
            <a:off x="179388" y="5835650"/>
            <a:ext cx="3455987" cy="8302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ART, CRAFT &amp; DESIGN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CELF, CREFFT A DYLUNIO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ART2</a:t>
            </a:r>
          </a:p>
        </p:txBody>
      </p:sp>
      <p:pic>
        <p:nvPicPr>
          <p:cNvPr id="7184" name="Picture 5" descr="G:\Archive Photographs\ART2 ACD 65\P100058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2588" y="260350"/>
            <a:ext cx="20891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Picture 6" descr="G:\Archive Photographs\ART2 ACD 65\P1000584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95738" y="5373688"/>
            <a:ext cx="16319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7" descr="G:\Archive Photographs\ART2 ACD 65\P1000588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825" y="1027113"/>
            <a:ext cx="208915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7" name="Picture 8" descr="G:\Archive Photographs\ART2 ACD 65\P1000593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48263" y="2708275"/>
            <a:ext cx="20891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8" name="Picture 9" descr="G:\Archive Photographs\ART2 ACD 65\P100059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9388" y="4225925"/>
            <a:ext cx="20891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9" name="Picture 10" descr="G:\Archive Photographs\ART2 ACD 65\P1000601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80288" y="2092325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0" name="Picture 11" descr="G:\Archive Photographs\ART2 ACD 65\P1000608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62475" y="1027113"/>
            <a:ext cx="208915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1" name="Picture 12" descr="G:\Archive Photographs\ART2 ACD 65\P1000612 - Copy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11413" y="1138238"/>
            <a:ext cx="208915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2" name="Picture 13" descr="G:\Archive Photographs\ART2 ACD 65\P1000610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79388" y="2636838"/>
            <a:ext cx="208915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3" name="Picture 14" descr="G:\Archive Photographs\ART2 ACD 65\P1000599.JPG"/>
          <p:cNvPicPr>
            <a:picLocks noChangeAspect="1"/>
          </p:cNvPicPr>
          <p:nvPr/>
        </p:nvPicPr>
        <p:blipFill>
          <a:blip r:embed="rId15"/>
          <a:srcRect b="46553"/>
          <a:stretch>
            <a:fillRect/>
          </a:stretch>
        </p:blipFill>
        <p:spPr bwMode="auto">
          <a:xfrm>
            <a:off x="2365375" y="4618038"/>
            <a:ext cx="1566863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4" name="Picture 16" descr="G:\Archive Photographs\ART2 ACD 65\P1000616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609850" y="2781300"/>
            <a:ext cx="230346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5" name="Picture 17" descr="G:\Archive Photographs\ART2 ACD 65\P1000614.JPG"/>
          <p:cNvPicPr>
            <a:picLocks noChangeAspect="1"/>
          </p:cNvPicPr>
          <p:nvPr/>
        </p:nvPicPr>
        <p:blipFill>
          <a:blip r:embed="rId17"/>
          <a:srcRect l="29318" t="36749" r="18979" b="23048"/>
          <a:stretch>
            <a:fillRect/>
          </a:stretch>
        </p:blipFill>
        <p:spPr bwMode="auto">
          <a:xfrm>
            <a:off x="4067175" y="4365625"/>
            <a:ext cx="15494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5" name="Object 13"/>
          <p:cNvGraphicFramePr>
            <a:graphicFrameLocks noChangeAspect="1"/>
          </p:cNvGraphicFramePr>
          <p:nvPr/>
        </p:nvGraphicFramePr>
        <p:xfrm>
          <a:off x="307975" y="112713"/>
          <a:ext cx="6380163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Document" r:id="rId4" imgW="6448510" imgH="1184872" progId="">
                  <p:embed/>
                </p:oleObj>
              </mc:Choice>
              <mc:Fallback>
                <p:oleObj name="Document" r:id="rId4" imgW="6448510" imgH="1184872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112713"/>
                        <a:ext cx="6380163" cy="1171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6" name="TextBox 2"/>
          <p:cNvSpPr txBox="1">
            <a:spLocks noChangeArrowheads="1"/>
          </p:cNvSpPr>
          <p:nvPr/>
        </p:nvSpPr>
        <p:spPr bwMode="auto">
          <a:xfrm>
            <a:off x="6659563" y="5157788"/>
            <a:ext cx="2160587" cy="14763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17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15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17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15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64 / 80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Q6 SUPPORTING STRUCTURES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Q6 ADEILEDDAU CYNHALIOL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8207" name="TextBox 5"/>
          <p:cNvSpPr txBox="1">
            <a:spLocks noChangeArrowheads="1"/>
          </p:cNvSpPr>
          <p:nvPr/>
        </p:nvSpPr>
        <p:spPr bwMode="auto">
          <a:xfrm>
            <a:off x="395288" y="5949950"/>
            <a:ext cx="3057525" cy="8302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PHOTOGRAPHY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FFOTOGRAFFIAETH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ART2</a:t>
            </a:r>
          </a:p>
        </p:txBody>
      </p:sp>
      <p:pic>
        <p:nvPicPr>
          <p:cNvPr id="8208" name="Picture 6" descr="G:\Archive Photographs\ART2 PH 64\P1000416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136525"/>
            <a:ext cx="20891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9" name="Picture 7" descr="G:\Archive Photographs\ART2 PH 64\P1000417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98913" y="5033963"/>
            <a:ext cx="23034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0" name="Picture 8" descr="G:\Archive Photographs\ART2 PH 64\P100042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7325" y="1073150"/>
            <a:ext cx="208915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9" descr="G:\Archive Photographs\ART2 PH 64\P1000423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23013" y="3473450"/>
            <a:ext cx="2111375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2" name="Picture 10" descr="G:\Archive Photographs\ART2 PH 64\P1000426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97038" y="4187825"/>
            <a:ext cx="208915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3" name="Picture 11" descr="G:\Archive Photographs\ART2 PH 64\P1000427.JPG"/>
          <p:cNvPicPr>
            <a:picLocks noChangeAspect="1"/>
          </p:cNvPicPr>
          <p:nvPr/>
        </p:nvPicPr>
        <p:blipFill>
          <a:blip r:embed="rId11"/>
          <a:srcRect r="46553"/>
          <a:stretch>
            <a:fillRect/>
          </a:stretch>
        </p:blipFill>
        <p:spPr bwMode="auto">
          <a:xfrm>
            <a:off x="149225" y="3981450"/>
            <a:ext cx="13335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4" name="Picture 12" descr="G:\Archive Photographs\ART2 PH 64\P1000428.JPG"/>
          <p:cNvPicPr>
            <a:picLocks noChangeAspect="1"/>
          </p:cNvPicPr>
          <p:nvPr/>
        </p:nvPicPr>
        <p:blipFill>
          <a:blip r:embed="rId12"/>
          <a:srcRect r="50000"/>
          <a:stretch>
            <a:fillRect/>
          </a:stretch>
        </p:blipFill>
        <p:spPr bwMode="auto">
          <a:xfrm>
            <a:off x="4587875" y="2563813"/>
            <a:ext cx="1560513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5" name="Picture 13" descr="G:\Archive Photographs\ART2 PH 64\P1000428.JPG"/>
          <p:cNvPicPr>
            <a:picLocks noChangeAspect="1"/>
          </p:cNvPicPr>
          <p:nvPr/>
        </p:nvPicPr>
        <p:blipFill>
          <a:blip r:embed="rId13"/>
          <a:srcRect l="50000"/>
          <a:stretch>
            <a:fillRect/>
          </a:stretch>
        </p:blipFill>
        <p:spPr bwMode="auto">
          <a:xfrm>
            <a:off x="2484438" y="1196975"/>
            <a:ext cx="18700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6" name="Picture 14" descr="G:\Archive Photographs\ART2 PH 64\P1000429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00563" y="1052513"/>
            <a:ext cx="18224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7" name="Picture 15" descr="G:\Archive Photographs\ART2 PH 64\P1000433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532563" y="1819275"/>
            <a:ext cx="208915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8" name="Picture 16" descr="G:\Archive Photographs\ART2 PH 64\P1000430.JPG"/>
          <p:cNvPicPr>
            <a:picLocks noChangeAspect="1"/>
          </p:cNvPicPr>
          <p:nvPr/>
        </p:nvPicPr>
        <p:blipFill>
          <a:blip r:embed="rId16"/>
          <a:srcRect t="50000"/>
          <a:stretch>
            <a:fillRect/>
          </a:stretch>
        </p:blipFill>
        <p:spPr bwMode="auto">
          <a:xfrm>
            <a:off x="554038" y="2732088"/>
            <a:ext cx="16922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0" name="Object 16"/>
          <p:cNvGraphicFramePr>
            <a:graphicFrameLocks noChangeAspect="1"/>
          </p:cNvGraphicFramePr>
          <p:nvPr/>
        </p:nvGraphicFramePr>
        <p:xfrm>
          <a:off x="307975" y="112713"/>
          <a:ext cx="6380163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Document" r:id="rId4" imgW="6448510" imgH="1184872" progId="">
                  <p:embed/>
                </p:oleObj>
              </mc:Choice>
              <mc:Fallback>
                <p:oleObj name="Document" r:id="rId4" imgW="6448510" imgH="1184872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112713"/>
                        <a:ext cx="6380163" cy="1171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1" name="TextBox 2"/>
          <p:cNvSpPr txBox="1">
            <a:spLocks noChangeArrowheads="1"/>
          </p:cNvSpPr>
          <p:nvPr/>
        </p:nvSpPr>
        <p:spPr bwMode="auto">
          <a:xfrm>
            <a:off x="6227763" y="4724400"/>
            <a:ext cx="2701925" cy="1939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17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15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15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14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61 / 80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Q12 PROMOTE A SPORTING EVENT OR A COMPETITIVE ACTIVITY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Q12 HYRWYDDECH DDIGWYDDIAD CHWARAEON NEU WEITHGAREDD CYSTADLEUOL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6162" name="TextBox 15"/>
          <p:cNvSpPr txBox="1">
            <a:spLocks noChangeArrowheads="1"/>
          </p:cNvSpPr>
          <p:nvPr/>
        </p:nvSpPr>
        <p:spPr bwMode="auto">
          <a:xfrm>
            <a:off x="179388" y="5876925"/>
            <a:ext cx="3679825" cy="8318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GRAPHIC COMMUNICATION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CYFATHREBU GRAFFIG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ART2</a:t>
            </a:r>
          </a:p>
        </p:txBody>
      </p:sp>
      <p:pic>
        <p:nvPicPr>
          <p:cNvPr id="6163" name="Picture 5" descr="G:\Archive Photographs\ART2 GC 61\P100044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7850" y="2997200"/>
            <a:ext cx="208915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6" descr="G:\Archive Photographs\ART2 GC 61\P1000449.JPG"/>
          <p:cNvPicPr>
            <a:picLocks noChangeAspect="1"/>
          </p:cNvPicPr>
          <p:nvPr/>
        </p:nvPicPr>
        <p:blipFill>
          <a:blip r:embed="rId7"/>
          <a:srcRect t="2834"/>
          <a:stretch>
            <a:fillRect/>
          </a:stretch>
        </p:blipFill>
        <p:spPr bwMode="auto">
          <a:xfrm>
            <a:off x="127000" y="1052513"/>
            <a:ext cx="2089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7" descr="G:\Archive Photographs\ART2 GC 61\P100045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29513" y="85725"/>
            <a:ext cx="1487487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Picture 8" descr="G:\Archive Photographs\ART2 GC 61\P100045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08625" y="1298575"/>
            <a:ext cx="20891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7" name="Picture 9" descr="G:\Archive Photographs\ART2 GC 61\P1000455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3188" y="4076700"/>
            <a:ext cx="20891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10" descr="G:\Archive Photographs\ART2 GC 61\P1000457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47913" y="4084638"/>
            <a:ext cx="208915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9" name="Picture 11" descr="G:\Archive Photographs\ART2 GC 61\P1000456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27488" y="4868863"/>
            <a:ext cx="20891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0" name="Picture 12" descr="G:\Archive Photographs\ART2 GC 61\P1000458.JPG"/>
          <p:cNvPicPr>
            <a:picLocks noChangeAspect="1"/>
          </p:cNvPicPr>
          <p:nvPr/>
        </p:nvPicPr>
        <p:blipFill>
          <a:blip r:embed="rId13"/>
          <a:srcRect r="46553"/>
          <a:stretch>
            <a:fillRect/>
          </a:stretch>
        </p:blipFill>
        <p:spPr bwMode="auto">
          <a:xfrm>
            <a:off x="7715250" y="1341438"/>
            <a:ext cx="1116013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1" name="Picture 13" descr="G:\Archive Photographs\ART2 GC 61\P1000468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48200" y="3044825"/>
            <a:ext cx="208915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2" name="Picture 14" descr="G:\Archive Photographs\ART2 GC 61\P1000469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411413" y="2420938"/>
            <a:ext cx="208915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3" name="Picture 16" descr="G:\Archive Photographs\ART2 GC 61\P1000471.JPG"/>
          <p:cNvPicPr>
            <a:picLocks noChangeAspect="1"/>
          </p:cNvPicPr>
          <p:nvPr/>
        </p:nvPicPr>
        <p:blipFill>
          <a:blip r:embed="rId16"/>
          <a:srcRect l="36214" t="36749"/>
          <a:stretch>
            <a:fillRect/>
          </a:stretch>
        </p:blipFill>
        <p:spPr bwMode="auto">
          <a:xfrm>
            <a:off x="382588" y="2686050"/>
            <a:ext cx="1789112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4" name="Picture 17" descr="G:\Archive Photographs\ART2 GC 61\P1000467.JPG"/>
          <p:cNvPicPr>
            <a:picLocks noChangeAspect="1"/>
          </p:cNvPicPr>
          <p:nvPr/>
        </p:nvPicPr>
        <p:blipFill>
          <a:blip r:embed="rId17"/>
          <a:srcRect t="4292"/>
          <a:stretch>
            <a:fillRect/>
          </a:stretch>
        </p:blipFill>
        <p:spPr bwMode="auto">
          <a:xfrm>
            <a:off x="3517900" y="1052513"/>
            <a:ext cx="1824038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5" name="Picture 18" descr="G:\Archive Photographs\ART2 GC 61\P1000470.JPG"/>
          <p:cNvPicPr>
            <a:picLocks noChangeAspect="1"/>
          </p:cNvPicPr>
          <p:nvPr/>
        </p:nvPicPr>
        <p:blipFill>
          <a:blip r:embed="rId18"/>
          <a:srcRect l="32767" t="31625"/>
          <a:stretch>
            <a:fillRect/>
          </a:stretch>
        </p:blipFill>
        <p:spPr bwMode="auto">
          <a:xfrm>
            <a:off x="4559300" y="2368550"/>
            <a:ext cx="849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6" name="Picture 19" descr="G:\Archive Photographs\ART2 GC 61\P1000461.JPG"/>
          <p:cNvPicPr>
            <a:picLocks noChangeAspect="1"/>
          </p:cNvPicPr>
          <p:nvPr/>
        </p:nvPicPr>
        <p:blipFill>
          <a:blip r:embed="rId19"/>
          <a:srcRect l="32767" t="36218" r="36214"/>
          <a:stretch>
            <a:fillRect/>
          </a:stretch>
        </p:blipFill>
        <p:spPr bwMode="auto">
          <a:xfrm>
            <a:off x="2414588" y="1008063"/>
            <a:ext cx="8858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7" name="Picture 20" descr="G:\Archive Photographs\ART2 GC 61\P1000460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461125" y="334963"/>
            <a:ext cx="110331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30" name="Object 14"/>
          <p:cNvGraphicFramePr>
            <a:graphicFrameLocks noChangeAspect="1"/>
          </p:cNvGraphicFramePr>
          <p:nvPr/>
        </p:nvGraphicFramePr>
        <p:xfrm>
          <a:off x="307975" y="112713"/>
          <a:ext cx="6380163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Document" r:id="rId4" imgW="6448510" imgH="1184872" progId="">
                  <p:embed/>
                </p:oleObj>
              </mc:Choice>
              <mc:Fallback>
                <p:oleObj name="Document" r:id="rId4" imgW="6448510" imgH="1184872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112713"/>
                        <a:ext cx="6380163" cy="1171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6588125" y="188913"/>
            <a:ext cx="2376488" cy="16303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10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10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12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10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42 / 80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Q5 TIME TO SPEND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Q5 AMSER I’W DREULIO/AMSER I WARIO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9232" name="TextBox 15"/>
          <p:cNvSpPr txBox="1">
            <a:spLocks noChangeArrowheads="1"/>
          </p:cNvSpPr>
          <p:nvPr/>
        </p:nvSpPr>
        <p:spPr bwMode="auto">
          <a:xfrm>
            <a:off x="5148263" y="5732463"/>
            <a:ext cx="3455987" cy="8318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ART, CRAFT &amp; DESIGN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CELF, CREFFT A DYLUNIO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ART2</a:t>
            </a:r>
          </a:p>
        </p:txBody>
      </p:sp>
      <p:pic>
        <p:nvPicPr>
          <p:cNvPr id="9233" name="Picture 5" descr="G:\Archive Photographs\ART2 ACD 42\P100057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060450"/>
            <a:ext cx="2446337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Picture 6" descr="G:\Archive Photographs\ART2 ACD 42\P100057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1775" y="1019175"/>
            <a:ext cx="172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Picture 7" descr="G:\Archive Photographs\ART2 ACD 42\P1000573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9713" y="2425700"/>
            <a:ext cx="17287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6" name="Picture 8" descr="G:\Archive Photographs\ART2 ACD 42\P1000574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19400" y="3868738"/>
            <a:ext cx="172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7" name="Picture 9" descr="G:\Archive Photographs\ART2 ACD 42\P1000575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17813" y="5300663"/>
            <a:ext cx="172720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Picture 10" descr="G:\Archive Photographs\ART2 ACD 42\P1000576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2563" y="2994025"/>
            <a:ext cx="2446337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9" name="Picture 11" descr="G:\Archive Photographs\ART2 ACD 42\P1000580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563" y="4910138"/>
            <a:ext cx="2446337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0" name="Picture 12" descr="G:\Archive Photographs\ART2 ACD 42\P1000579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86300" y="2255838"/>
            <a:ext cx="427037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388" y="188913"/>
          <a:ext cx="6362065" cy="99885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242060"/>
                <a:gridCol w="5120005"/>
              </a:tblGrid>
              <a:tr h="9988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4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GCE AS/A2 ART </a:t>
                      </a:r>
                      <a:r>
                        <a:rPr lang="en-GB" sz="16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&amp; DESIGN 2012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TAG UG/U2 CELF </a:t>
                      </a:r>
                      <a:r>
                        <a:rPr lang="en-GB" sz="16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A DYLUNIO 2012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MODERATION CONFERENCE ARCHIVE </a:t>
                      </a:r>
                      <a:r>
                        <a:rPr lang="en-GB" sz="11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(CONTROLLED ASSIGNMENT 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ARCHIF Y GYNHADLEDD SAFONI </a:t>
                      </a:r>
                      <a:r>
                        <a:rPr lang="en-GB" sz="1100" b="1" dirty="0" smtClean="0">
                          <a:solidFill>
                            <a:srgbClr val="3366FF"/>
                          </a:solidFill>
                          <a:effectLst/>
                          <a:latin typeface="Arial"/>
                          <a:ea typeface="Times New Roman"/>
                        </a:rPr>
                        <a:t>(ASEINIAD DAN ORUCHWYLIAETH)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8676" name="Picture 1" descr="Description: English Logo 50%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0" y="260350"/>
            <a:ext cx="10858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179388" y="5805488"/>
            <a:ext cx="3679825" cy="8302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GRAPHIC COMMUNICATION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CYFATHREBU GRAFFIG</a:t>
            </a:r>
          </a:p>
          <a:p>
            <a:r>
              <a:rPr lang="en-GB" sz="1600" b="1">
                <a:solidFill>
                  <a:srgbClr val="0070C0"/>
                </a:solidFill>
                <a:cs typeface="Arial" charset="0"/>
              </a:rPr>
              <a:t>ART2</a:t>
            </a:r>
          </a:p>
        </p:txBody>
      </p:sp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5940425" y="5157788"/>
            <a:ext cx="3024188" cy="14763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AO1 / NA1	7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AO2 / NA2	6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AO3 / NA3	6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AO4 / NA4	7 / 20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Mark / Marc	26 / 80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 </a:t>
            </a:r>
            <a:endParaRPr lang="en-GB" sz="1000">
              <a:solidFill>
                <a:srgbClr val="0070C0"/>
              </a:solidFill>
              <a:cs typeface="Arial" charset="0"/>
            </a:endParaRP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Q5 TIME TO SPEND</a:t>
            </a:r>
          </a:p>
          <a:p>
            <a:r>
              <a:rPr lang="en-GB" sz="1000" b="1">
                <a:solidFill>
                  <a:srgbClr val="0070C0"/>
                </a:solidFill>
                <a:cs typeface="Arial" charset="0"/>
              </a:rPr>
              <a:t>Q5 AMSER I’W DREULIO/AMSER I WARIO</a:t>
            </a:r>
            <a:endParaRPr lang="en-GB" sz="100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28679" name="Picture 7" descr="G:\Archive Photographs\ART2 GC 26\P100044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1219200"/>
            <a:ext cx="208756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G:\Archive Photographs\ART2 GC 26\P100043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8288" y="5407025"/>
            <a:ext cx="1679575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 descr="G:\Archive Photographs\ART2 GC 26\P100043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725" y="4079875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0" descr="G:\Archive Photographs\ART2 GC 26\P100043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60638" y="1316038"/>
            <a:ext cx="26384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1" descr="G:\Archive Photographs\ART2 GC 26\P1000439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7813" y="1844675"/>
            <a:ext cx="21240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2" descr="G:\Archive Photographs\ART2 GC 26\P100044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28900" y="3405188"/>
            <a:ext cx="25431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3" descr="G:\Archive Photographs\ART2 GC 26\P100044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65900" y="103188"/>
            <a:ext cx="225583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4" descr="G:\Archive Photographs\ART2 GC 26\P1000444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62588" y="3540125"/>
            <a:ext cx="208915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15" descr="G:\Archive Photographs\ART2 GC 26\P1000443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93025" y="3479800"/>
            <a:ext cx="1187450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6" descr="G:\Archive Photographs\ART2 GC 26\P1000440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80313" y="1887538"/>
            <a:ext cx="1152525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9" name="Picture 17" descr="G:\Archive Photographs\ART2 GC 26\P1000445.JPG"/>
          <p:cNvPicPr>
            <a:picLocks noChangeAspect="1"/>
          </p:cNvPicPr>
          <p:nvPr/>
        </p:nvPicPr>
        <p:blipFill>
          <a:blip r:embed="rId13"/>
          <a:srcRect l="43106" t="72969"/>
          <a:stretch>
            <a:fillRect/>
          </a:stretch>
        </p:blipFill>
        <p:spPr bwMode="auto">
          <a:xfrm>
            <a:off x="5232400" y="1223963"/>
            <a:ext cx="1312863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Report" ma:contentTypeID="0x0101003DB520055EDDB440B1956AA9AA49CCC9008AC6DD063BF8A843814C93602F2811A8" ma:contentTypeVersion="3" ma:contentTypeDescription="" ma:contentTypeScope="" ma:versionID="ed67c02b7ba8b53eaf33bd4995d14b95">
  <xsd:schema xmlns:xsd="http://www.w3.org/2001/XMLSchema" xmlns:xs="http://www.w3.org/2001/XMLSchema" xmlns:p="http://schemas.microsoft.com/office/2006/metadata/properties" xmlns:ns1="http://schemas.microsoft.com/sharepoint/v3" xmlns:ns3="2f2f9355-f80e-4d7b-937a-0c27cfa03643" targetNamespace="http://schemas.microsoft.com/office/2006/metadata/properties" ma:root="true" ma:fieldsID="0b3018bc0c491f01e46714ca73d4a17f" ns1:_="" ns3:_="">
    <xsd:import namespace="http://schemas.microsoft.com/sharepoint/v3"/>
    <xsd:import namespace="2f2f9355-f80e-4d7b-937a-0c27cfa03643"/>
    <xsd:element name="properties">
      <xsd:complexType>
        <xsd:sequence>
          <xsd:element name="documentManagement">
            <xsd:complexType>
              <xsd:all>
                <xsd:element ref="ns1:RoutingRuleDescription" minOccurs="0"/>
                <xsd:element ref="ns3:WJEC_x0020_Language" minOccurs="0"/>
                <xsd:element ref="ns3:WJEC_x0020_Available_x0020_Online" minOccurs="0"/>
                <xsd:element ref="ns1:PublishingStartDate" minOccurs="0"/>
                <xsd:element ref="ns1:PublishingExpirationDate" minOccurs="0"/>
                <xsd:element ref="ns3:k48d8005054a4dd09ad49b7c837f0781" minOccurs="0"/>
                <xsd:element ref="ns3:TaxCatchAll" minOccurs="0"/>
                <xsd:element ref="ns3:TaxCatchAllLabel" minOccurs="0"/>
                <xsd:element ref="ns3:aa87a6a0bdfe4bfb97a25745bc8270e2" minOccurs="0"/>
                <xsd:element ref="ns3:bd6821cb7d3c4b4ab1e70668a679dc90" minOccurs="0"/>
                <xsd:element ref="ns3:i2be6ccaef284b9d8cadff396f0db8d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3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  <xsd:element name="PublishingStartDate" ma:index="9" nillable="true" ma:displayName="Scheduling Start Date" ma:internalName="PublishingStartDate">
      <xsd:simpleType>
        <xsd:restriction base="dms:Unknown"/>
      </xsd:simpleType>
    </xsd:element>
    <xsd:element name="PublishingExpirationDate" ma:index="10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2f9355-f80e-4d7b-937a-0c27cfa03643" elementFormDefault="qualified">
    <xsd:import namespace="http://schemas.microsoft.com/office/2006/documentManagement/types"/>
    <xsd:import namespace="http://schemas.microsoft.com/office/infopath/2007/PartnerControls"/>
    <xsd:element name="WJEC_x0020_Language" ma:index="7" nillable="true" ma:displayName="WJEC Language" ma:default="English" ma:internalName="WJEC_x0020_Languag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glish"/>
                    <xsd:enumeration value="Welsh"/>
                  </xsd:restriction>
                </xsd:simpleType>
              </xsd:element>
            </xsd:sequence>
          </xsd:extension>
        </xsd:complexContent>
      </xsd:complexType>
    </xsd:element>
    <xsd:element name="WJEC_x0020_Available_x0020_Online" ma:index="8" nillable="true" ma:displayName="WJEC Available Online" ma:default="0" ma:internalName="WJEC_x0020_Available_x0020_Online">
      <xsd:simpleType>
        <xsd:restriction base="dms:Boolean"/>
      </xsd:simpleType>
    </xsd:element>
    <xsd:element name="k48d8005054a4dd09ad49b7c837f0781" ma:index="12" nillable="true" ma:taxonomy="true" ma:internalName="k48d8005054a4dd09ad49b7c837f0781" ma:taxonomyFieldName="WJEC_x0020_Audiences" ma:displayName="WJEC Audiences" ma:default="" ma:fieldId="{448d8005-054a-4dd0-9ad4-9b7c837f0781}" ma:taxonomyMulti="true" ma:sspId="e1033d4c-53f7-4655-8cf6-8161ad0c09ed" ma:termSetId="b89074ec-3517-46a7-9614-0eff0543422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59de1963-ebd9-4991-80fe-8418a0c4d772}" ma:internalName="TaxCatchAll" ma:showField="CatchAllData" ma:web="684694db-19af-4efc-9f0d-c0ef77fa74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59de1963-ebd9-4991-80fe-8418a0c4d772}" ma:internalName="TaxCatchAllLabel" ma:readOnly="true" ma:showField="CatchAllDataLabel" ma:web="684694db-19af-4efc-9f0d-c0ef77fa74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a87a6a0bdfe4bfb97a25745bc8270e2" ma:index="17" nillable="true" ma:taxonomy="true" ma:internalName="aa87a6a0bdfe4bfb97a25745bc8270e2" ma:taxonomyFieldName="WJEC_x0020_Department" ma:displayName="WJEC Department" ma:default="" ma:fieldId="{aa87a6a0-bdfe-4bfb-97a2-5745bc8270e2}" ma:taxonomyMulti="true" ma:sspId="e1033d4c-53f7-4655-8cf6-8161ad0c09ed" ma:termSetId="076cd7ee-ac20-4cd2-af1f-bceb730fade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d6821cb7d3c4b4ab1e70668a679dc90" ma:index="20" nillable="true" ma:taxonomy="true" ma:internalName="bd6821cb7d3c4b4ab1e70668a679dc90" ma:taxonomyFieldName="Level" ma:displayName="WJEC Level" ma:default="" ma:fieldId="{bd6821cb-7d3c-4b4a-b1e7-0668a679dc90}" ma:sspId="e1033d4c-53f7-4655-8cf6-8161ad0c09ed" ma:termSetId="fa8f317e-b53d-4085-af76-4ea65a528b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2be6ccaef284b9d8cadff396f0db8d6" ma:index="22" nillable="true" ma:taxonomy="true" ma:internalName="i2be6ccaef284b9d8cadff396f0db8d6" ma:taxonomyFieldName="WJEC_x0020_Subject" ma:displayName="WJEC Subject" ma:default="" ma:fieldId="{22be6cca-ef28-4b9d-8cad-ff396f0db8d6}" ma:sspId="e1033d4c-53f7-4655-8cf6-8161ad0c09ed" ma:termSetId="8c3126d1-d4d2-41e8-bc2c-f4f0690100a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2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e1033d4c-53f7-4655-8cf6-8161ad0c09ed" ContentTypeId="0x0101003DB520055EDDB440B1956AA9AA49CCC9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C602C1-BDF6-47CB-9117-B0529ECAE0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f2f9355-f80e-4d7b-937a-0c27cfa036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0BD915-B452-49BD-8601-78E57058F3C5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6ADFD34C-AAF3-4A92-940D-65506D9640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266</Words>
  <Application>Microsoft Macintosh PowerPoint</Application>
  <PresentationFormat>On-screen Show (4:3)</PresentationFormat>
  <Paragraphs>187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WJEC</dc:creator>
  <cp:lastModifiedBy>Morris, Rhys</cp:lastModifiedBy>
  <cp:revision>101</cp:revision>
  <cp:lastPrinted>2012-06-15T17:22:40Z</cp:lastPrinted>
  <dcterms:created xsi:type="dcterms:W3CDTF">2012-06-08T13:06:59Z</dcterms:created>
  <dcterms:modified xsi:type="dcterms:W3CDTF">2012-10-02T14:06:12Z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0x0101003DB520055EDDB440B1956AA9AA49CCC9008AC6DD063BF8A843814C93602F2811A8</vt:lpwstr>
  </property>
  <property fmtid="{D5CDD505-2E9C-101B-9397-08002B2CF9AE}" pid="3" name="WJEC_x0020_Department">
    <vt:lpwstr/>
  </property>
  <property fmtid="{D5CDD505-2E9C-101B-9397-08002B2CF9AE}" pid="4" name="WJEC_x0020_Audiences">
    <vt:lpwstr/>
  </property>
  <property fmtid="{D5CDD505-2E9C-101B-9397-08002B2CF9AE}" pid="5" name="WJEC Department">
    <vt:lpwstr/>
  </property>
  <property fmtid="{D5CDD505-2E9C-101B-9397-08002B2CF9AE}" pid="6" name="WJEC Audiences">
    <vt:lpwstr/>
  </property>
  <property fmtid="{D5CDD505-2E9C-101B-9397-08002B2CF9AE}" pid="7" name="k48d8005054a4dd09ad49b7c837f0781">
    <vt:lpwstr/>
  </property>
  <property fmtid="{D5CDD505-2E9C-101B-9397-08002B2CF9AE}" pid="8" name="WJEC Language">
    <vt:lpwstr>;#English;#</vt:lpwstr>
  </property>
  <property fmtid="{D5CDD505-2E9C-101B-9397-08002B2CF9AE}" pid="9" name="WJEC Available Online">
    <vt:lpwstr>0</vt:lpwstr>
  </property>
  <property fmtid="{D5CDD505-2E9C-101B-9397-08002B2CF9AE}" pid="10" name="i2be6ccaef284b9d8cadff396f0db8d6">
    <vt:lpwstr/>
  </property>
  <property fmtid="{D5CDD505-2E9C-101B-9397-08002B2CF9AE}" pid="11" name="TaxCatchAll">
    <vt:lpwstr/>
  </property>
  <property fmtid="{D5CDD505-2E9C-101B-9397-08002B2CF9AE}" pid="12" name="bd6821cb7d3c4b4ab1e70668a679dc90">
    <vt:lpwstr/>
  </property>
  <property fmtid="{D5CDD505-2E9C-101B-9397-08002B2CF9AE}" pid="13" name="RoutingRuleDescription">
    <vt:lpwstr/>
  </property>
  <property fmtid="{D5CDD505-2E9C-101B-9397-08002B2CF9AE}" pid="14" name="PublishingExpirationDate">
    <vt:lpwstr/>
  </property>
  <property fmtid="{D5CDD505-2E9C-101B-9397-08002B2CF9AE}" pid="15" name="PublishingStartDate">
    <vt:lpwstr/>
  </property>
  <property fmtid="{D5CDD505-2E9C-101B-9397-08002B2CF9AE}" pid="16" name="aa87a6a0bdfe4bfb97a25745bc8270e2">
    <vt:lpwstr/>
  </property>
</Properties>
</file>