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7" r:id="rId6"/>
    <p:sldId id="259" r:id="rId7"/>
    <p:sldId id="260" r:id="rId8"/>
    <p:sldId id="261" r:id="rId9"/>
    <p:sldId id="262" r:id="rId10"/>
    <p:sldId id="265" r:id="rId11"/>
    <p:sldId id="264"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104" y="-16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19DC57-1492-47C9-BDF3-DDE1E0F28AE6}" type="datetimeFigureOut">
              <a:rPr lang="en-GB" smtClean="0"/>
              <a:pPr/>
              <a:t>02/10/2012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19DC57-1492-47C9-BDF3-DDE1E0F28AE6}" type="datetimeFigureOut">
              <a:rPr lang="en-GB" smtClean="0"/>
              <a:pPr/>
              <a:t>02/10/2012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19DC57-1492-47C9-BDF3-DDE1E0F28AE6}" type="datetimeFigureOut">
              <a:rPr lang="en-GB" smtClean="0"/>
              <a:pPr/>
              <a:t>02/10/2012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19DC57-1492-47C9-BDF3-DDE1E0F28AE6}" type="datetimeFigureOut">
              <a:rPr lang="en-GB" smtClean="0"/>
              <a:pPr/>
              <a:t>02/10/2012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19DC57-1492-47C9-BDF3-DDE1E0F28AE6}" type="datetimeFigureOut">
              <a:rPr lang="en-GB" smtClean="0"/>
              <a:pPr/>
              <a:t>02/10/2012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719DC57-1492-47C9-BDF3-DDE1E0F28AE6}" type="datetimeFigureOut">
              <a:rPr lang="en-GB" smtClean="0"/>
              <a:pPr/>
              <a:t>02/10/2012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19DC57-1492-47C9-BDF3-DDE1E0F28AE6}" type="datetimeFigureOut">
              <a:rPr lang="en-GB" smtClean="0"/>
              <a:pPr/>
              <a:t>02/10/2012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719DC57-1492-47C9-BDF3-DDE1E0F28AE6}" type="datetimeFigureOut">
              <a:rPr lang="en-GB" smtClean="0"/>
              <a:pPr/>
              <a:t>02/10/2012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9DC57-1492-47C9-BDF3-DDE1E0F28AE6}" type="datetimeFigureOut">
              <a:rPr lang="en-GB" smtClean="0"/>
              <a:pPr/>
              <a:t>02/10/2012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9DC57-1492-47C9-BDF3-DDE1E0F28AE6}" type="datetimeFigureOut">
              <a:rPr lang="en-GB" smtClean="0"/>
              <a:pPr/>
              <a:t>02/10/2012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19DC57-1492-47C9-BDF3-DDE1E0F28AE6}" type="datetimeFigureOut">
              <a:rPr lang="en-GB" smtClean="0"/>
              <a:pPr/>
              <a:t>02/10/2012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1328A0-CE42-4F76-9A30-CC016640685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19DC57-1492-47C9-BDF3-DDE1E0F28AE6}" type="datetimeFigureOut">
              <a:rPr lang="en-GB" smtClean="0"/>
              <a:pPr/>
              <a:t>02/10/2012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328A0-CE42-4F76-9A30-CC016640685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39752" y="332656"/>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(Applied)</a:t>
            </a:r>
          </a:p>
        </p:txBody>
      </p:sp>
      <p:pic>
        <p:nvPicPr>
          <p:cNvPr id="5" name="Picture 2" descr="English Logo 50%"/>
          <p:cNvPicPr>
            <a:picLocks noChangeAspect="1" noChangeArrowheads="1"/>
          </p:cNvPicPr>
          <p:nvPr/>
        </p:nvPicPr>
        <p:blipFill>
          <a:blip r:embed="rId2" cstate="print"/>
          <a:srcRect/>
          <a:stretch>
            <a:fillRect/>
          </a:stretch>
        </p:blipFill>
        <p:spPr bwMode="auto">
          <a:xfrm>
            <a:off x="323528" y="332656"/>
            <a:ext cx="1584176" cy="1292354"/>
          </a:xfrm>
          <a:prstGeom prst="rect">
            <a:avLst/>
          </a:prstGeom>
          <a:noFill/>
          <a:ln w="9525">
            <a:noFill/>
            <a:miter lim="800000"/>
            <a:headEnd/>
            <a:tailEnd/>
          </a:ln>
        </p:spPr>
      </p:pic>
      <p:pic>
        <p:nvPicPr>
          <p:cNvPr id="7" name="Picture 6" descr="P1040664.JPG"/>
          <p:cNvPicPr>
            <a:picLocks noChangeAspect="1"/>
          </p:cNvPicPr>
          <p:nvPr/>
        </p:nvPicPr>
        <p:blipFill>
          <a:blip r:embed="rId3" cstate="print"/>
          <a:srcRect t="4851" r="2751" b="2751"/>
          <a:stretch>
            <a:fillRect/>
          </a:stretch>
        </p:blipFill>
        <p:spPr>
          <a:xfrm>
            <a:off x="971600" y="1628800"/>
            <a:ext cx="6919221" cy="493057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nglish Logo 50%"/>
          <p:cNvPicPr>
            <a:picLocks noChangeAspect="1" noChangeArrowheads="1"/>
          </p:cNvPicPr>
          <p:nvPr/>
        </p:nvPicPr>
        <p:blipFill>
          <a:blip r:embed="rId2" cstate="print"/>
          <a:srcRect/>
          <a:stretch>
            <a:fillRect/>
          </a:stretch>
        </p:blipFill>
        <p:spPr bwMode="auto">
          <a:xfrm>
            <a:off x="323528" y="332656"/>
            <a:ext cx="1584176" cy="1292354"/>
          </a:xfrm>
          <a:prstGeom prst="rect">
            <a:avLst/>
          </a:prstGeom>
          <a:noFill/>
          <a:ln w="9525">
            <a:noFill/>
            <a:miter lim="800000"/>
            <a:headEnd/>
            <a:tailEnd/>
          </a:ln>
        </p:spPr>
      </p:pic>
      <p:sp>
        <p:nvSpPr>
          <p:cNvPr id="5" name="Title 1"/>
          <p:cNvSpPr txBox="1">
            <a:spLocks/>
          </p:cNvSpPr>
          <p:nvPr/>
        </p:nvSpPr>
        <p:spPr>
          <a:xfrm>
            <a:off x="2339752" y="332656"/>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(Applied)</a:t>
            </a:r>
          </a:p>
        </p:txBody>
      </p:sp>
      <p:pic>
        <p:nvPicPr>
          <p:cNvPr id="7" name="Picture 6" descr="P1040666.JPG"/>
          <p:cNvPicPr>
            <a:picLocks noChangeAspect="1"/>
          </p:cNvPicPr>
          <p:nvPr/>
        </p:nvPicPr>
        <p:blipFill>
          <a:blip r:embed="rId3" cstate="print"/>
          <a:srcRect t="2751" r="1963" b="3801"/>
          <a:stretch>
            <a:fillRect/>
          </a:stretch>
        </p:blipFill>
        <p:spPr>
          <a:xfrm>
            <a:off x="1043608" y="1700808"/>
            <a:ext cx="6588224" cy="470992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339752" y="332656"/>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(Applied)</a:t>
            </a:r>
          </a:p>
        </p:txBody>
      </p:sp>
      <p:pic>
        <p:nvPicPr>
          <p:cNvPr id="5" name="Picture 2" descr="English Logo 50%"/>
          <p:cNvPicPr>
            <a:picLocks noChangeAspect="1" noChangeArrowheads="1"/>
          </p:cNvPicPr>
          <p:nvPr/>
        </p:nvPicPr>
        <p:blipFill>
          <a:blip r:embed="rId2" cstate="print"/>
          <a:srcRect/>
          <a:stretch>
            <a:fillRect/>
          </a:stretch>
        </p:blipFill>
        <p:spPr bwMode="auto">
          <a:xfrm>
            <a:off x="323528" y="332656"/>
            <a:ext cx="1584176" cy="1292354"/>
          </a:xfrm>
          <a:prstGeom prst="rect">
            <a:avLst/>
          </a:prstGeom>
          <a:noFill/>
          <a:ln w="9525">
            <a:noFill/>
            <a:miter lim="800000"/>
            <a:headEnd/>
            <a:tailEnd/>
          </a:ln>
        </p:spPr>
      </p:pic>
      <p:pic>
        <p:nvPicPr>
          <p:cNvPr id="7" name="Picture 6" descr="P1040668.JPG"/>
          <p:cNvPicPr>
            <a:picLocks noChangeAspect="1"/>
          </p:cNvPicPr>
          <p:nvPr/>
        </p:nvPicPr>
        <p:blipFill>
          <a:blip r:embed="rId3" cstate="print"/>
          <a:srcRect l="1963" t="8001" r="1176" b="2751"/>
          <a:stretch>
            <a:fillRect/>
          </a:stretch>
        </p:blipFill>
        <p:spPr>
          <a:xfrm>
            <a:off x="755576" y="1700808"/>
            <a:ext cx="7056784" cy="487663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nglish Logo 50%"/>
          <p:cNvPicPr>
            <a:picLocks noChangeAspect="1" noChangeArrowheads="1"/>
          </p:cNvPicPr>
          <p:nvPr/>
        </p:nvPicPr>
        <p:blipFill>
          <a:blip r:embed="rId2" cstate="print"/>
          <a:srcRect/>
          <a:stretch>
            <a:fillRect/>
          </a:stretch>
        </p:blipFill>
        <p:spPr bwMode="auto">
          <a:xfrm>
            <a:off x="323528" y="332656"/>
            <a:ext cx="1584176" cy="1292354"/>
          </a:xfrm>
          <a:prstGeom prst="rect">
            <a:avLst/>
          </a:prstGeom>
          <a:noFill/>
          <a:ln w="9525">
            <a:noFill/>
            <a:miter lim="800000"/>
            <a:headEnd/>
            <a:tailEnd/>
          </a:ln>
        </p:spPr>
      </p:pic>
      <p:sp>
        <p:nvSpPr>
          <p:cNvPr id="5" name="Title 1"/>
          <p:cNvSpPr txBox="1">
            <a:spLocks/>
          </p:cNvSpPr>
          <p:nvPr/>
        </p:nvSpPr>
        <p:spPr>
          <a:xfrm>
            <a:off x="2735288" y="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(Applied)</a:t>
            </a:r>
          </a:p>
        </p:txBody>
      </p:sp>
      <p:pic>
        <p:nvPicPr>
          <p:cNvPr id="7" name="Picture 6" descr="P1040670.JPG"/>
          <p:cNvPicPr>
            <a:picLocks noChangeAspect="1"/>
          </p:cNvPicPr>
          <p:nvPr/>
        </p:nvPicPr>
        <p:blipFill>
          <a:blip r:embed="rId3" cstate="print"/>
          <a:srcRect l="7476" t="1701" r="9576"/>
          <a:stretch>
            <a:fillRect/>
          </a:stretch>
        </p:blipFill>
        <p:spPr>
          <a:xfrm>
            <a:off x="1259632" y="1628800"/>
            <a:ext cx="5688632" cy="50560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123728" y="332656"/>
            <a:ext cx="6408712" cy="1470025"/>
          </a:xfrm>
          <a:prstGeom prst="rect">
            <a:avLst/>
          </a:prstGeom>
        </p:spPr>
        <p:txBody>
          <a:bodyPr vert="horz" lIns="91440" tIns="45720" rIns="91440" bIns="45720" rtlCol="0" anchor="ctr">
            <a:normAutofit fontScale="77500" lnSpcReduction="20000"/>
          </a:bodyPr>
          <a:lstStyle/>
          <a:p>
            <a:pPr lvl="0">
              <a:spcBef>
                <a:spcPct val="0"/>
              </a:spcBef>
              <a:defRPr/>
            </a:pPr>
            <a:r>
              <a:rPr kumimoji="0" lang="en-GB" sz="38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800" b="1" i="0" u="none" strike="noStrike" kern="1200" cap="none" spc="0" normalizeH="0" baseline="0" noProof="0" dirty="0" smtClean="0">
                <a:ln>
                  <a:noFill/>
                </a:ln>
                <a:solidFill>
                  <a:schemeClr val="tx1"/>
                </a:solidFill>
                <a:effectLst/>
                <a:uLnTx/>
                <a:uFillTx/>
                <a:latin typeface="+mj-lt"/>
                <a:ea typeface="+mj-ea"/>
                <a:cs typeface="+mj-cs"/>
              </a:rPr>
            </a:br>
            <a:r>
              <a:rPr kumimoji="0" lang="en-GB" sz="3800" b="1" i="0" u="none" strike="noStrike" kern="1200" cap="none" spc="0" normalizeH="0" baseline="0" noProof="0" dirty="0" smtClean="0">
                <a:ln>
                  <a:noFill/>
                </a:ln>
                <a:solidFill>
                  <a:schemeClr val="tx1"/>
                </a:solidFill>
                <a:effectLst/>
                <a:uLnTx/>
                <a:uFillTx/>
                <a:latin typeface="+mj-lt"/>
                <a:ea typeface="+mj-ea"/>
                <a:cs typeface="+mj-cs"/>
              </a:rPr>
              <a:t>Portfolio (Applied) </a:t>
            </a:r>
          </a:p>
          <a:p>
            <a:pPr lvl="0">
              <a:spcBef>
                <a:spcPct val="0"/>
              </a:spcBef>
              <a:defRPr/>
            </a:pPr>
            <a:r>
              <a:rPr lang="en-GB" sz="3100" b="1" dirty="0" smtClean="0"/>
              <a:t>This portfolio provides a good example of an Applied Art &amp; Design ( Single Award ) entry. </a:t>
            </a:r>
            <a:endParaRPr kumimoji="0" lang="en-GB" sz="31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7" name="Picture 2" descr="English Logo 50%"/>
          <p:cNvPicPr>
            <a:picLocks noChangeAspect="1" noChangeArrowheads="1"/>
          </p:cNvPicPr>
          <p:nvPr/>
        </p:nvPicPr>
        <p:blipFill>
          <a:blip r:embed="rId2" cstate="print"/>
          <a:srcRect/>
          <a:stretch>
            <a:fillRect/>
          </a:stretch>
        </p:blipFill>
        <p:spPr bwMode="auto">
          <a:xfrm>
            <a:off x="323528" y="332656"/>
            <a:ext cx="1584176" cy="1292354"/>
          </a:xfrm>
          <a:prstGeom prst="rect">
            <a:avLst/>
          </a:prstGeom>
          <a:noFill/>
          <a:ln w="9525">
            <a:noFill/>
            <a:miter lim="800000"/>
            <a:headEnd/>
            <a:tailEnd/>
          </a:ln>
        </p:spPr>
      </p:pic>
      <p:pic>
        <p:nvPicPr>
          <p:cNvPr id="8" name="Picture 7" descr="P1040672.JPG"/>
          <p:cNvPicPr>
            <a:picLocks noChangeAspect="1"/>
          </p:cNvPicPr>
          <p:nvPr/>
        </p:nvPicPr>
        <p:blipFill>
          <a:blip r:embed="rId3" cstate="print"/>
          <a:srcRect l="1176" b="4851"/>
          <a:stretch>
            <a:fillRect/>
          </a:stretch>
        </p:blipFill>
        <p:spPr>
          <a:xfrm>
            <a:off x="2195736" y="1844824"/>
            <a:ext cx="6408712" cy="462779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nglish Logo 50%"/>
          <p:cNvPicPr>
            <a:picLocks noChangeAspect="1" noChangeArrowheads="1"/>
          </p:cNvPicPr>
          <p:nvPr/>
        </p:nvPicPr>
        <p:blipFill>
          <a:blip r:embed="rId2" cstate="print"/>
          <a:srcRect/>
          <a:stretch>
            <a:fillRect/>
          </a:stretch>
        </p:blipFill>
        <p:spPr bwMode="auto">
          <a:xfrm>
            <a:off x="323528" y="188640"/>
            <a:ext cx="1584176" cy="1292354"/>
          </a:xfrm>
          <a:prstGeom prst="rect">
            <a:avLst/>
          </a:prstGeom>
          <a:noFill/>
          <a:ln w="9525">
            <a:noFill/>
            <a:miter lim="800000"/>
            <a:headEnd/>
            <a:tailEnd/>
          </a:ln>
        </p:spPr>
      </p:pic>
      <p:pic>
        <p:nvPicPr>
          <p:cNvPr id="5" name="Picture 4" descr="P1040675.JPG"/>
          <p:cNvPicPr>
            <a:picLocks noChangeAspect="1"/>
          </p:cNvPicPr>
          <p:nvPr/>
        </p:nvPicPr>
        <p:blipFill>
          <a:blip r:embed="rId3" cstate="print"/>
          <a:srcRect l="5113"/>
          <a:stretch>
            <a:fillRect/>
          </a:stretch>
        </p:blipFill>
        <p:spPr>
          <a:xfrm rot="5400000">
            <a:off x="3417220" y="983380"/>
            <a:ext cx="6209632" cy="4908185"/>
          </a:xfrm>
          <a:prstGeom prst="rect">
            <a:avLst/>
          </a:prstGeom>
        </p:spPr>
      </p:pic>
      <p:sp>
        <p:nvSpPr>
          <p:cNvPr id="8" name="Title 1"/>
          <p:cNvSpPr txBox="1">
            <a:spLocks/>
          </p:cNvSpPr>
          <p:nvPr/>
        </p:nvSpPr>
        <p:spPr>
          <a:xfrm>
            <a:off x="323528" y="1412776"/>
            <a:ext cx="3456384" cy="568863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2800" b="1" i="0" u="none" strike="noStrike" kern="1200" cap="none" spc="0" normalizeH="0" baseline="0" noProof="0" dirty="0" smtClean="0">
                <a:ln>
                  <a:noFill/>
                </a:ln>
                <a:solidFill>
                  <a:schemeClr val="tx1"/>
                </a:solidFill>
                <a:effectLst/>
                <a:uLnTx/>
                <a:uFillTx/>
                <a:latin typeface="+mj-lt"/>
                <a:ea typeface="+mj-ea"/>
                <a:cs typeface="+mj-cs"/>
              </a:rPr>
            </a:br>
            <a:r>
              <a:rPr kumimoji="0" lang="en-GB" sz="2800" b="1" i="0" u="none" strike="noStrike" kern="1200" cap="none" spc="0" normalizeH="0" baseline="0" noProof="0" dirty="0" smtClean="0">
                <a:ln>
                  <a:noFill/>
                </a:ln>
                <a:solidFill>
                  <a:schemeClr val="tx1"/>
                </a:solidFill>
                <a:effectLst/>
                <a:uLnTx/>
                <a:uFillTx/>
                <a:latin typeface="+mj-lt"/>
                <a:ea typeface="+mj-ea"/>
                <a:cs typeface="+mj-cs"/>
              </a:rPr>
              <a:t>Portfolio (Applied)</a:t>
            </a:r>
          </a:p>
          <a:p>
            <a:pPr lvl="0">
              <a:spcBef>
                <a:spcPct val="0"/>
              </a:spcBef>
              <a:defRPr/>
            </a:pPr>
            <a:r>
              <a:rPr lang="en-GB" sz="2200" b="1" dirty="0" smtClean="0"/>
              <a:t>On first observation this may appear to be a typical Unendorsed submission and demonstrates that the Applied course can quite easily be run alongside other options that may be offered and at the same time fulfil possible requirement s for centres to contribute to the Vocational curriculum at Level 2.</a:t>
            </a:r>
            <a:endParaRPr kumimoji="0" lang="en-GB" sz="2000" b="1" i="0" u="none" strike="noStrike" kern="1200" cap="none" spc="0" normalizeH="0" baseline="0" noProof="0" dirty="0" smtClean="0">
              <a:ln>
                <a:noFill/>
              </a:ln>
              <a:solidFill>
                <a:schemeClr val="tx1"/>
              </a:solidFill>
              <a:effectLst/>
              <a:uLnTx/>
              <a:uFillTx/>
              <a:latin typeface="+mj-lt"/>
              <a:ea typeface="+mj-ea"/>
              <a:cs typeface="+mj-cs"/>
            </a:endParaRPr>
          </a:p>
          <a:p>
            <a:pPr lvl="0">
              <a:spcBef>
                <a:spcPct val="0"/>
              </a:spcBef>
              <a:defRPr/>
            </a:pPr>
            <a:endParaRPr kumimoji="0" lang="en-GB" sz="2000" b="1"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nglish Logo 50%"/>
          <p:cNvPicPr>
            <a:picLocks noChangeAspect="1" noChangeArrowheads="1"/>
          </p:cNvPicPr>
          <p:nvPr/>
        </p:nvPicPr>
        <p:blipFill>
          <a:blip r:embed="rId2" cstate="print"/>
          <a:srcRect/>
          <a:stretch>
            <a:fillRect/>
          </a:stretch>
        </p:blipFill>
        <p:spPr bwMode="auto">
          <a:xfrm>
            <a:off x="107504" y="116632"/>
            <a:ext cx="1584176" cy="1292354"/>
          </a:xfrm>
          <a:prstGeom prst="rect">
            <a:avLst/>
          </a:prstGeom>
          <a:noFill/>
          <a:ln w="9525">
            <a:noFill/>
            <a:miter lim="800000"/>
            <a:headEnd/>
            <a:tailEnd/>
          </a:ln>
        </p:spPr>
      </p:pic>
      <p:sp>
        <p:nvSpPr>
          <p:cNvPr id="6" name="Title 1"/>
          <p:cNvSpPr txBox="1">
            <a:spLocks/>
          </p:cNvSpPr>
          <p:nvPr/>
        </p:nvSpPr>
        <p:spPr>
          <a:xfrm>
            <a:off x="395536" y="1628800"/>
            <a:ext cx="6013176"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chemeClr val="tx1"/>
                </a:solidFill>
                <a:effectLst/>
                <a:uLnTx/>
                <a:uFillTx/>
                <a:latin typeface="+mj-lt"/>
                <a:ea typeface="+mj-ea"/>
                <a:cs typeface="+mj-cs"/>
              </a:rPr>
              <a:t>Candidate 1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(Applied)</a:t>
            </a:r>
          </a:p>
        </p:txBody>
      </p:sp>
      <p:sp>
        <p:nvSpPr>
          <p:cNvPr id="8" name="TextBox 7"/>
          <p:cNvSpPr txBox="1"/>
          <p:nvPr/>
        </p:nvSpPr>
        <p:spPr>
          <a:xfrm>
            <a:off x="611560" y="3068960"/>
            <a:ext cx="2700808" cy="1569660"/>
          </a:xfrm>
          <a:prstGeom prst="rect">
            <a:avLst/>
          </a:prstGeom>
          <a:noFill/>
        </p:spPr>
        <p:txBody>
          <a:bodyPr wrap="square" rtlCol="0">
            <a:spAutoFit/>
          </a:bodyPr>
          <a:lstStyle/>
          <a:p>
            <a:r>
              <a:rPr lang="en-GB" sz="2400" b="1" dirty="0" smtClean="0"/>
              <a:t>A01 – 24</a:t>
            </a:r>
          </a:p>
          <a:p>
            <a:r>
              <a:rPr lang="en-GB" sz="2400" b="1" dirty="0" smtClean="0"/>
              <a:t>A02 – 28</a:t>
            </a:r>
          </a:p>
          <a:p>
            <a:r>
              <a:rPr lang="en-GB" sz="2400" b="1" dirty="0" smtClean="0"/>
              <a:t>A03 – 26</a:t>
            </a:r>
          </a:p>
          <a:p>
            <a:r>
              <a:rPr lang="en-GB" sz="2400" b="1" dirty="0" smtClean="0"/>
              <a:t>AO4 - 26</a:t>
            </a:r>
            <a:endParaRPr lang="en-GB" sz="2400" b="1" dirty="0"/>
          </a:p>
        </p:txBody>
      </p:sp>
      <p:sp>
        <p:nvSpPr>
          <p:cNvPr id="9" name="TextBox 8"/>
          <p:cNvSpPr txBox="1"/>
          <p:nvPr/>
        </p:nvSpPr>
        <p:spPr>
          <a:xfrm>
            <a:off x="467544" y="4725144"/>
            <a:ext cx="2772816" cy="523220"/>
          </a:xfrm>
          <a:prstGeom prst="rect">
            <a:avLst/>
          </a:prstGeom>
          <a:noFill/>
        </p:spPr>
        <p:txBody>
          <a:bodyPr wrap="square" rtlCol="0">
            <a:spAutoFit/>
          </a:bodyPr>
          <a:lstStyle/>
          <a:p>
            <a:r>
              <a:rPr lang="en-GB" sz="2800" b="1" dirty="0" smtClean="0"/>
              <a:t>Total – 104</a:t>
            </a:r>
            <a:endParaRPr lang="en-GB" sz="2800" b="1" dirty="0"/>
          </a:p>
        </p:txBody>
      </p:sp>
      <p:pic>
        <p:nvPicPr>
          <p:cNvPr id="10" name="Picture 9" descr="P1040662.JPG"/>
          <p:cNvPicPr>
            <a:picLocks noChangeAspect="1"/>
          </p:cNvPicPr>
          <p:nvPr/>
        </p:nvPicPr>
        <p:blipFill>
          <a:blip r:embed="rId3" cstate="print"/>
          <a:srcRect l="9051" r="6688"/>
          <a:stretch>
            <a:fillRect/>
          </a:stretch>
        </p:blipFill>
        <p:spPr>
          <a:xfrm rot="5400000">
            <a:off x="3699942" y="721246"/>
            <a:ext cx="5760640" cy="51274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29600" cy="4785395"/>
          </a:xfrm>
        </p:spPr>
        <p:txBody>
          <a:bodyPr>
            <a:normAutofit fontScale="40000" lnSpcReduction="20000"/>
          </a:bodyPr>
          <a:lstStyle/>
          <a:p>
            <a:pPr>
              <a:buNone/>
            </a:pPr>
            <a:endParaRPr lang="en-GB" sz="4000" b="1" dirty="0" smtClean="0"/>
          </a:p>
          <a:p>
            <a:pPr>
              <a:buNone/>
            </a:pPr>
            <a:r>
              <a:rPr lang="en-GB" sz="4000" b="1" dirty="0" smtClean="0"/>
              <a:t>	The main criteria for running an Applied course would be to plan carefully thought out brief driven tasks, usually in the local community and to give candidates more opportunity to work with outside agencies, (hopefully art and design related).</a:t>
            </a:r>
          </a:p>
          <a:p>
            <a:pPr>
              <a:buNone/>
            </a:pPr>
            <a:endParaRPr lang="en-GB" sz="4000" b="1" dirty="0" smtClean="0"/>
          </a:p>
          <a:p>
            <a:pPr>
              <a:buNone/>
            </a:pPr>
            <a:r>
              <a:rPr lang="en-GB" sz="4000" b="1" dirty="0" smtClean="0"/>
              <a:t>	In this example, from one of our  Welsh speaking centres, the candidate has worked on a new design brief for a local shop selling sneakers, called ‘Stomp’.</a:t>
            </a:r>
          </a:p>
          <a:p>
            <a:pPr>
              <a:buNone/>
            </a:pPr>
            <a:endParaRPr lang="en-GB" sz="4000" b="1" dirty="0" smtClean="0"/>
          </a:p>
          <a:p>
            <a:pPr>
              <a:buNone/>
            </a:pPr>
            <a:r>
              <a:rPr lang="en-GB" sz="4000" b="1" dirty="0" smtClean="0"/>
              <a:t>	Contextual Understanding is evident throughout the submission, with appropriate references to the work of designers and artists that have close connections to the style and ideas utilised in creative developments.</a:t>
            </a:r>
          </a:p>
          <a:p>
            <a:pPr>
              <a:buNone/>
            </a:pPr>
            <a:endParaRPr lang="en-GB" sz="4000" b="1" dirty="0" smtClean="0"/>
          </a:p>
          <a:p>
            <a:pPr>
              <a:buNone/>
            </a:pPr>
            <a:r>
              <a:rPr lang="en-GB" sz="4000" b="1" dirty="0" smtClean="0"/>
              <a:t>	Creative Making is very strong and the candidate has benefitted from a work experience placement that allowed him to work with stained glass and extend the range of materials, that counted towards assessment.</a:t>
            </a:r>
          </a:p>
          <a:p>
            <a:pPr>
              <a:buNone/>
            </a:pPr>
            <a:endParaRPr lang="en-GB" sz="4000" b="1" dirty="0" smtClean="0"/>
          </a:p>
          <a:p>
            <a:pPr>
              <a:buNone/>
            </a:pPr>
            <a:r>
              <a:rPr lang="en-GB" sz="4000" b="1" dirty="0" smtClean="0"/>
              <a:t>	Reflective Recording is equally strong, especially in the areas of research and working from first hand observation.</a:t>
            </a:r>
          </a:p>
          <a:p>
            <a:pPr>
              <a:buNone/>
            </a:pPr>
            <a:endParaRPr lang="en-GB" sz="4000" b="1" dirty="0" smtClean="0"/>
          </a:p>
          <a:p>
            <a:pPr>
              <a:buNone/>
            </a:pPr>
            <a:r>
              <a:rPr lang="en-GB" sz="4000" b="1" dirty="0" smtClean="0"/>
              <a:t>	Finally, all elements of this diverse and varied portfolio are brought together by  Personal Presentation that shows a highly personal response, imaginative ideas and clear intentions.</a:t>
            </a:r>
          </a:p>
          <a:p>
            <a:pPr>
              <a:buNone/>
            </a:pPr>
            <a:endParaRPr lang="en-GB" b="1" dirty="0"/>
          </a:p>
        </p:txBody>
      </p:sp>
      <p:pic>
        <p:nvPicPr>
          <p:cNvPr id="4" name="Picture 2" descr="English Logo 50%"/>
          <p:cNvPicPr>
            <a:picLocks noChangeAspect="1" noChangeArrowheads="1"/>
          </p:cNvPicPr>
          <p:nvPr/>
        </p:nvPicPr>
        <p:blipFill>
          <a:blip r:embed="rId2" cstate="print"/>
          <a:srcRect/>
          <a:stretch>
            <a:fillRect/>
          </a:stretch>
        </p:blipFill>
        <p:spPr bwMode="auto">
          <a:xfrm>
            <a:off x="107504" y="116632"/>
            <a:ext cx="1584176" cy="1292354"/>
          </a:xfrm>
          <a:prstGeom prst="rect">
            <a:avLst/>
          </a:prstGeom>
          <a:noFill/>
          <a:ln w="9525">
            <a:noFill/>
            <a:miter lim="800000"/>
            <a:headEnd/>
            <a:tailEnd/>
          </a:ln>
        </p:spPr>
      </p:pic>
      <p:sp>
        <p:nvSpPr>
          <p:cNvPr id="5" name="Title 1"/>
          <p:cNvSpPr txBox="1">
            <a:spLocks/>
          </p:cNvSpPr>
          <p:nvPr/>
        </p:nvSpPr>
        <p:spPr>
          <a:xfrm>
            <a:off x="1907704" y="0"/>
            <a:ext cx="6408712" cy="147002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smtClean="0">
                <a:ln>
                  <a:noFill/>
                </a:ln>
                <a:solidFill>
                  <a:schemeClr val="tx1"/>
                </a:solidFill>
                <a:effectLst/>
                <a:uLnTx/>
                <a:uFillTx/>
                <a:latin typeface="+mj-lt"/>
                <a:ea typeface="+mj-ea"/>
                <a:cs typeface="+mj-cs"/>
              </a:rPr>
              <a:t>Candidate 1 </a:t>
            </a:r>
            <a:r>
              <a:rPr kumimoji="0" lang="en-GB" sz="3200" b="1" i="0" u="none" strike="noStrike" kern="1200" cap="none" spc="0" normalizeH="0" baseline="0" noProof="0" dirty="0" smtClean="0">
                <a:ln>
                  <a:noFill/>
                </a:ln>
                <a:solidFill>
                  <a:schemeClr val="tx1"/>
                </a:solidFill>
                <a:effectLst/>
                <a:uLnTx/>
                <a:uFillTx/>
                <a:latin typeface="+mj-lt"/>
                <a:ea typeface="+mj-ea"/>
                <a:cs typeface="+mj-cs"/>
              </a:rPr>
              <a:t/>
            </a:r>
            <a:br>
              <a:rPr kumimoji="0" lang="en-GB" sz="3200" b="1" i="0" u="none" strike="noStrike" kern="1200" cap="none" spc="0" normalizeH="0" baseline="0" noProof="0" dirty="0" smtClean="0">
                <a:ln>
                  <a:noFill/>
                </a:ln>
                <a:solidFill>
                  <a:schemeClr val="tx1"/>
                </a:solidFill>
                <a:effectLst/>
                <a:uLnTx/>
                <a:uFillTx/>
                <a:latin typeface="+mj-lt"/>
                <a:ea typeface="+mj-ea"/>
                <a:cs typeface="+mj-cs"/>
              </a:rPr>
            </a:br>
            <a:r>
              <a:rPr kumimoji="0" lang="en-GB" sz="3200" b="1" i="0" u="none" strike="noStrike" kern="1200" cap="none" spc="0" normalizeH="0" baseline="0" noProof="0" dirty="0" smtClean="0">
                <a:ln>
                  <a:noFill/>
                </a:ln>
                <a:solidFill>
                  <a:schemeClr val="tx1"/>
                </a:solidFill>
                <a:effectLst/>
                <a:uLnTx/>
                <a:uFillTx/>
                <a:latin typeface="+mj-lt"/>
                <a:ea typeface="+mj-ea"/>
                <a:cs typeface="+mj-cs"/>
              </a:rPr>
              <a:t>Portfolio (Applied)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Report" ma:contentTypeID="0x0101003DB520055EDDB440B1956AA9AA49CCC9008AC6DD063BF8A843814C93602F2811A8" ma:contentTypeVersion="3" ma:contentTypeDescription="" ma:contentTypeScope="" ma:versionID="ed67c02b7ba8b53eaf33bd4995d14b95">
  <xsd:schema xmlns:xsd="http://www.w3.org/2001/XMLSchema" xmlns:xs="http://www.w3.org/2001/XMLSchema" xmlns:p="http://schemas.microsoft.com/office/2006/metadata/properties" xmlns:ns1="http://schemas.microsoft.com/sharepoint/v3" xmlns:ns3="2f2f9355-f80e-4d7b-937a-0c27cfa03643" targetNamespace="http://schemas.microsoft.com/office/2006/metadata/properties" ma:root="true" ma:fieldsID="0b3018bc0c491f01e46714ca73d4a17f" ns1:_="" ns3:_="">
    <xsd:import namespace="http://schemas.microsoft.com/sharepoint/v3"/>
    <xsd:import namespace="2f2f9355-f80e-4d7b-937a-0c27cfa03643"/>
    <xsd:element name="properties">
      <xsd:complexType>
        <xsd:sequence>
          <xsd:element name="documentManagement">
            <xsd:complexType>
              <xsd:all>
                <xsd:element ref="ns1:RoutingRuleDescription" minOccurs="0"/>
                <xsd:element ref="ns3:WJEC_x0020_Language" minOccurs="0"/>
                <xsd:element ref="ns3:WJEC_x0020_Available_x0020_Online" minOccurs="0"/>
                <xsd:element ref="ns1:PublishingStartDate" minOccurs="0"/>
                <xsd:element ref="ns1:PublishingExpirationDate" minOccurs="0"/>
                <xsd:element ref="ns3:k48d8005054a4dd09ad49b7c837f0781" minOccurs="0"/>
                <xsd:element ref="ns3:TaxCatchAll" minOccurs="0"/>
                <xsd:element ref="ns3:TaxCatchAllLabel" minOccurs="0"/>
                <xsd:element ref="ns3:aa87a6a0bdfe4bfb97a25745bc8270e2" minOccurs="0"/>
                <xsd:element ref="ns3:bd6821cb7d3c4b4ab1e70668a679dc90" minOccurs="0"/>
                <xsd:element ref="ns3:i2be6ccaef284b9d8cadff396f0db8d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 ma:internalName="RoutingRuleDescription" ma:readOnly="false">
      <xsd:simpleType>
        <xsd:restriction base="dms:Text">
          <xsd:maxLength value="255"/>
        </xsd:restriction>
      </xsd:simpleType>
    </xsd:element>
    <xsd:element name="PublishingStartDate" ma:index="9" nillable="true" ma:displayName="Scheduling Start Date" ma:internalName="PublishingStartDate">
      <xsd:simpleType>
        <xsd:restriction base="dms:Unknow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2f9355-f80e-4d7b-937a-0c27cfa03643" elementFormDefault="qualified">
    <xsd:import namespace="http://schemas.microsoft.com/office/2006/documentManagement/types"/>
    <xsd:import namespace="http://schemas.microsoft.com/office/infopath/2007/PartnerControls"/>
    <xsd:element name="WJEC_x0020_Language" ma:index="7" nillable="true" ma:displayName="WJEC Language" ma:default="English" ma:internalName="WJEC_x0020_Languag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8" nillable="true" ma:displayName="WJEC Available Online" ma:default="0" ma:internalName="WJEC_x0020_Available_x0020_Online">
      <xsd:simpleType>
        <xsd:restriction base="dms:Boolean"/>
      </xsd:simpleType>
    </xsd:element>
    <xsd:element name="k48d8005054a4dd09ad49b7c837f0781" ma:index="12" nillable="true" ma:taxonomy="true" ma:internalName="k48d8005054a4dd09ad49b7c837f0781" ma:taxonomyFieldName="WJEC_x0020_Audiences" ma:displayName="WJEC Audiences" ma:default="" ma:fieldId="{448d8005-054a-4dd0-9ad4-9b7c837f0781}" ma:taxonomyMulti="true" ma:sspId="e1033d4c-53f7-4655-8cf6-8161ad0c09ed" ma:termSetId="b89074ec-3517-46a7-9614-0eff0543422f"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59de1963-ebd9-4991-80fe-8418a0c4d772}" ma:internalName="TaxCatchAll" ma:showField="CatchAllData" ma:web="684694db-19af-4efc-9f0d-c0ef77fa74f8">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59de1963-ebd9-4991-80fe-8418a0c4d772}" ma:internalName="TaxCatchAllLabel" ma:readOnly="true" ma:showField="CatchAllDataLabel" ma:web="684694db-19af-4efc-9f0d-c0ef77fa74f8">
      <xsd:complexType>
        <xsd:complexContent>
          <xsd:extension base="dms:MultiChoiceLookup">
            <xsd:sequence>
              <xsd:element name="Value" type="dms:Lookup" maxOccurs="unbounded" minOccurs="0" nillable="true"/>
            </xsd:sequence>
          </xsd:extension>
        </xsd:complexContent>
      </xsd:complexType>
    </xsd:element>
    <xsd:element name="aa87a6a0bdfe4bfb97a25745bc8270e2" ma:index="17" nillable="true" ma:taxonomy="true" ma:internalName="aa87a6a0bdfe4bfb97a25745bc8270e2" ma:taxonomyFieldName="WJEC_x0020_Department" ma:displayName="WJEC Department" ma:default="" ma:fieldId="{aa87a6a0-bdfe-4bfb-97a2-5745bc8270e2}" ma:taxonomyMulti="true" ma:sspId="e1033d4c-53f7-4655-8cf6-8161ad0c09ed" ma:termSetId="076cd7ee-ac20-4cd2-af1f-bceb730fade7" ma:anchorId="00000000-0000-0000-0000-000000000000" ma:open="false" ma:isKeyword="false">
      <xsd:complexType>
        <xsd:sequence>
          <xsd:element ref="pc:Terms" minOccurs="0" maxOccurs="1"/>
        </xsd:sequence>
      </xsd:complexType>
    </xsd:element>
    <xsd:element name="bd6821cb7d3c4b4ab1e70668a679dc90" ma:index="20" nillable="true" ma:taxonomy="true" ma:internalName="bd6821cb7d3c4b4ab1e70668a679dc90" ma:taxonomyFieldName="Level" ma:displayName="WJEC Level" ma:default="" ma:fieldId="{bd6821cb-7d3c-4b4a-b1e7-0668a679dc90}" ma:sspId="e1033d4c-53f7-4655-8cf6-8161ad0c09ed" ma:termSetId="fa8f317e-b53d-4085-af76-4ea65a528b00" ma:anchorId="00000000-0000-0000-0000-000000000000" ma:open="false" ma:isKeyword="false">
      <xsd:complexType>
        <xsd:sequence>
          <xsd:element ref="pc:Terms" minOccurs="0" maxOccurs="1"/>
        </xsd:sequence>
      </xsd:complexType>
    </xsd:element>
    <xsd:element name="i2be6ccaef284b9d8cadff396f0db8d6" ma:index="22" nillable="true" ma:taxonomy="true" ma:internalName="i2be6ccaef284b9d8cadff396f0db8d6" ma:taxonomyFieldName="WJEC_x0020_Subject" ma:displayName="WJEC Subject" ma:default="" ma:fieldId="{22be6cca-ef28-4b9d-8cad-ff396f0db8d6}" ma:sspId="e1033d4c-53f7-4655-8cf6-8161ad0c09ed" ma:termSetId="8c3126d1-d4d2-41e8-bc2c-f4f0690100a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e1033d4c-53f7-4655-8cf6-8161ad0c09ed" ContentTypeId="0x0101003DB520055EDDB440B1956AA9AA49CCC9"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k48d8005054a4dd09ad49b7c837f0781 xmlns="2f2f9355-f80e-4d7b-937a-0c27cfa03643">
      <Terms xmlns="http://schemas.microsoft.com/office/infopath/2007/PartnerControls"/>
    </k48d8005054a4dd09ad49b7c837f0781>
    <WJEC_x0020_Language xmlns="2f2f9355-f80e-4d7b-937a-0c27cfa03643">
      <Value>English</Value>
    </WJEC_x0020_Language>
    <WJEC_x0020_Available_x0020_Online xmlns="2f2f9355-f80e-4d7b-937a-0c27cfa03643">false</WJEC_x0020_Available_x0020_Online>
    <i2be6ccaef284b9d8cadff396f0db8d6 xmlns="2f2f9355-f80e-4d7b-937a-0c27cfa03643">
      <Terms xmlns="http://schemas.microsoft.com/office/infopath/2007/PartnerControls"/>
    </i2be6ccaef284b9d8cadff396f0db8d6>
    <TaxCatchAll xmlns="2f2f9355-f80e-4d7b-937a-0c27cfa03643"/>
    <bd6821cb7d3c4b4ab1e70668a679dc90 xmlns="2f2f9355-f80e-4d7b-937a-0c27cfa03643">
      <Terms xmlns="http://schemas.microsoft.com/office/infopath/2007/PartnerControls"/>
    </bd6821cb7d3c4b4ab1e70668a679dc90>
    <RoutingRuleDescription xmlns="http://schemas.microsoft.com/sharepoint/v3" xsi:nil="true"/>
    <PublishingExpirationDate xmlns="http://schemas.microsoft.com/sharepoint/v3" xsi:nil="true"/>
    <PublishingStartDate xmlns="http://schemas.microsoft.com/sharepoint/v3" xsi:nil="true"/>
    <aa87a6a0bdfe4bfb97a25745bc8270e2 xmlns="2f2f9355-f80e-4d7b-937a-0c27cfa03643">
      <Terms xmlns="http://schemas.microsoft.com/office/infopath/2007/PartnerControls"/>
    </aa87a6a0bdfe4bfb97a25745bc8270e2>
  </documentManagement>
</p:properties>
</file>

<file path=customXml/itemProps1.xml><?xml version="1.0" encoding="utf-8"?>
<ds:datastoreItem xmlns:ds="http://schemas.openxmlformats.org/officeDocument/2006/customXml" ds:itemID="{AF3A3697-6CAE-4F0E-B3D9-110D504965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f2f9355-f80e-4d7b-937a-0c27cfa036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333A1A-8CBD-4170-B532-8E550DF4DF95}">
  <ds:schemaRefs>
    <ds:schemaRef ds:uri="Microsoft.SharePoint.Taxonomy.ContentTypeSync"/>
  </ds:schemaRefs>
</ds:datastoreItem>
</file>

<file path=customXml/itemProps3.xml><?xml version="1.0" encoding="utf-8"?>
<ds:datastoreItem xmlns:ds="http://schemas.openxmlformats.org/officeDocument/2006/customXml" ds:itemID="{C4F5168F-1D1A-4FCD-8116-A2D737EFE314}">
  <ds:schemaRefs>
    <ds:schemaRef ds:uri="http://schemas.microsoft.com/sharepoint/v3/contenttype/forms"/>
  </ds:schemaRefs>
</ds:datastoreItem>
</file>

<file path=customXml/itemProps4.xml><?xml version="1.0" encoding="utf-8"?>
<ds:datastoreItem xmlns:ds="http://schemas.openxmlformats.org/officeDocument/2006/customXml" ds:itemID="{AE918B6F-98C2-431D-959D-B6BAF7D0541F}">
  <ds:schemaRefs>
    <ds:schemaRef ds:uri="http://schemas.microsoft.com/office/2006/documentManagement/types"/>
    <ds:schemaRef ds:uri="http://schemas.microsoft.com/sharepoint/v3"/>
    <ds:schemaRef ds:uri="http://schemas.microsoft.com/office/infopath/2007/PartnerControls"/>
    <ds:schemaRef ds:uri="http://purl.org/dc/terms/"/>
    <ds:schemaRef ds:uri="http://purl.org/dc/elements/1.1/"/>
    <ds:schemaRef ds:uri="http://schemas.microsoft.com/office/2006/metadata/properties"/>
    <ds:schemaRef ds:uri="http://purl.org/dc/dcmitype/"/>
    <ds:schemaRef ds:uri="http://www.w3.org/XML/1998/namespace"/>
    <ds:schemaRef ds:uri="2f2f9355-f80e-4d7b-937a-0c27cfa03643"/>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83</TotalTime>
  <Words>31</Words>
  <Application>Microsoft Macintosh PowerPoint</Application>
  <PresentationFormat>On-screen Show (4:3)</PresentationFormat>
  <Paragraphs>27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Candidate 1 Portfolio (Art &amp; Design)</dc:title>
  <dc:creator>WJEC</dc:creator>
  <cp:lastModifiedBy>Morris, Rhys</cp:lastModifiedBy>
  <cp:revision>13</cp:revision>
  <dcterms:created xsi:type="dcterms:W3CDTF">2011-10-31T13:01:02Z</dcterms:created>
  <dcterms:modified xsi:type="dcterms:W3CDTF">2012-10-02T11:07:33Z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0x0101003DB520055EDDB440B1956AA9AA49CCC9008AC6DD063BF8A843814C93602F2811A8</vt:lpwstr>
  </property>
  <property fmtid="{D5CDD505-2E9C-101B-9397-08002B2CF9AE}" pid="3" name="_Source">
    <vt:lpwstr>Q:\Art and Design\GCSE\Website - Show all documents\Teacher Guidance Notes\2011 CPD Exemplars\Applied\Applied 1 Candidate.pptx</vt:lpwstr>
  </property>
</Properties>
</file>