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07"/>
  </p:notesMasterIdLst>
  <p:sldIdLst>
    <p:sldId id="256" r:id="rId6"/>
    <p:sldId id="257" r:id="rId7"/>
    <p:sldId id="258" r:id="rId8"/>
    <p:sldId id="259" r:id="rId9"/>
    <p:sldId id="260" r:id="rId10"/>
    <p:sldId id="261" r:id="rId11"/>
    <p:sldId id="262" r:id="rId12"/>
    <p:sldId id="264" r:id="rId13"/>
    <p:sldId id="263"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104" y="-16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10" Type="http://schemas.openxmlformats.org/officeDocument/2006/relationships/viewProps" Target="viewProps.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slide" Target="slides/slide95.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4696A-2434-438E-9BCD-A075E84C91C0}" type="datetimeFigureOut">
              <a:rPr lang="en-GB" smtClean="0"/>
              <a:pPr/>
              <a:t>03/10/2012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60E0C-CA02-4B94-A5F5-FE376E34F777}" type="slidenum">
              <a:rPr lang="en-GB" smtClean="0"/>
              <a:pPr/>
              <a:t>‹#›</a:t>
            </a:fld>
            <a:endParaRPr lang="en-GB" dirty="0"/>
          </a:p>
        </p:txBody>
      </p:sp>
    </p:spTree>
    <p:extLst>
      <p:ext uri="{BB962C8B-B14F-4D97-AF65-F5344CB8AC3E}">
        <p14:creationId xmlns:p14="http://schemas.microsoft.com/office/powerpoint/2010/main" val="358484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0889422-5043-4AE0-9F7D-9FB5F2272CC9}" type="slidenum">
              <a:rPr lang="en-GB" smtClean="0"/>
              <a:pPr/>
              <a:t>41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19DC57-1492-47C9-BDF3-DDE1E0F28AE6}" type="datetimeFigureOut">
              <a:rPr lang="en-GB" smtClean="0"/>
              <a:pPr/>
              <a:t>03/10/2012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31328A0-CE42-4F76-9A30-CC016640685C}"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9DC57-1492-47C9-BDF3-DDE1E0F28AE6}" type="datetimeFigureOut">
              <a:rPr lang="en-GB" smtClean="0"/>
              <a:pPr/>
              <a:t>03/10/2012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328A0-CE42-4F76-9A30-CC016640685C}"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332656"/>
            <a:ext cx="6408712" cy="1470025"/>
          </a:xfrm>
        </p:spPr>
        <p:txBody>
          <a:bodyPr>
            <a:normAutofit/>
          </a:bodyPr>
          <a:lstStyle/>
          <a:p>
            <a:pPr algn="l"/>
            <a:r>
              <a:rPr lang="en-GB" sz="3200" b="1" dirty="0" smtClean="0"/>
              <a:t>Candidate 1 </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P104057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700808"/>
            <a:ext cx="7128792" cy="48959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068960"/>
            <a:ext cx="6408712" cy="1470025"/>
          </a:xfrm>
        </p:spPr>
        <p:txBody>
          <a:bodyPr>
            <a:normAutofit/>
          </a:bodyPr>
          <a:lstStyle/>
          <a:p>
            <a:pPr algn="l"/>
            <a:r>
              <a:rPr lang="en-GB" sz="3200" b="1" dirty="0" smtClean="0"/>
              <a:t>Candidate 2</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P10406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473370" y="998730"/>
            <a:ext cx="6480720" cy="486054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8" name="TextBox 7"/>
          <p:cNvSpPr txBox="1"/>
          <p:nvPr/>
        </p:nvSpPr>
        <p:spPr>
          <a:xfrm>
            <a:off x="0" y="3068960"/>
            <a:ext cx="3312368" cy="1569660"/>
          </a:xfrm>
          <a:prstGeom prst="rect">
            <a:avLst/>
          </a:prstGeom>
          <a:noFill/>
        </p:spPr>
        <p:txBody>
          <a:bodyPr wrap="square" rtlCol="0">
            <a:spAutoFit/>
          </a:bodyPr>
          <a:lstStyle/>
          <a:p>
            <a:r>
              <a:rPr lang="en-GB" sz="2400" b="1" dirty="0" smtClean="0"/>
              <a:t>A01 – 30</a:t>
            </a:r>
          </a:p>
          <a:p>
            <a:r>
              <a:rPr lang="en-GB" sz="2400" b="1" dirty="0" smtClean="0"/>
              <a:t>A02 – 30</a:t>
            </a:r>
          </a:p>
          <a:p>
            <a:r>
              <a:rPr lang="en-GB" sz="2400" b="1" dirty="0" smtClean="0"/>
              <a:t>A03 – 30</a:t>
            </a:r>
          </a:p>
          <a:p>
            <a:r>
              <a:rPr lang="en-GB" sz="2400" b="1" dirty="0" smtClean="0"/>
              <a:t>AO4 - 30</a:t>
            </a:r>
            <a:endParaRPr lang="en-GB" sz="2400" b="1" dirty="0"/>
          </a:p>
        </p:txBody>
      </p:sp>
      <p:sp>
        <p:nvSpPr>
          <p:cNvPr id="9" name="TextBox 8"/>
          <p:cNvSpPr txBox="1"/>
          <p:nvPr/>
        </p:nvSpPr>
        <p:spPr>
          <a:xfrm>
            <a:off x="0" y="4725144"/>
            <a:ext cx="3240360" cy="523220"/>
          </a:xfrm>
          <a:prstGeom prst="rect">
            <a:avLst/>
          </a:prstGeom>
          <a:noFill/>
        </p:spPr>
        <p:txBody>
          <a:bodyPr wrap="square" rtlCol="0">
            <a:spAutoFit/>
          </a:bodyPr>
          <a:lstStyle/>
          <a:p>
            <a:r>
              <a:rPr lang="en-GB" sz="2800" b="1" dirty="0" smtClean="0"/>
              <a:t>Total – 120</a:t>
            </a:r>
            <a:endParaRPr lang="en-GB" sz="2800" b="1" dirty="0"/>
          </a:p>
        </p:txBody>
      </p:sp>
      <p:pic>
        <p:nvPicPr>
          <p:cNvPr id="11" name="Picture 10" descr="IMG_15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248" y="1700808"/>
            <a:ext cx="7411752" cy="494116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57298"/>
            <a:ext cx="8229600" cy="5240054"/>
          </a:xfrm>
        </p:spPr>
        <p:txBody>
          <a:bodyPr>
            <a:normAutofit fontScale="25000" lnSpcReduction="20000"/>
          </a:bodyPr>
          <a:lstStyle/>
          <a:p>
            <a:pPr>
              <a:buNone/>
            </a:pPr>
            <a:r>
              <a:rPr lang="en-GB" dirty="0" smtClean="0"/>
              <a:t>	</a:t>
            </a:r>
            <a:r>
              <a:rPr lang="en-GB" sz="5600" dirty="0" smtClean="0">
                <a:latin typeface="Arial" pitchFamily="34" charset="0"/>
                <a:cs typeface="Arial" pitchFamily="34" charset="0"/>
              </a:rPr>
              <a:t>This example of an Art and Design Candidate Portfolio showcases exemplary work in both quantity and quality within a GCSE submission. It consists of four CP books, (each with a  personally selected starting point), that contain all the evidence required  across the Assessment Objectives equally and to the highest standard. Each outcome is the result of developed and selected work from each sketchbook, all reflecting maturity and strong command of technique in media; which includes: painting, photography, printing, pencil and the use of digital software as a exploratory/planning tool for paintings.</a:t>
            </a:r>
          </a:p>
          <a:p>
            <a:pPr>
              <a:buNone/>
            </a:pPr>
            <a:endParaRPr lang="en-GB" sz="5600" dirty="0" smtClean="0">
              <a:latin typeface="Arial" pitchFamily="34" charset="0"/>
              <a:cs typeface="Arial" pitchFamily="34" charset="0"/>
            </a:endParaRPr>
          </a:p>
          <a:p>
            <a:pPr>
              <a:buNone/>
            </a:pPr>
            <a:r>
              <a:rPr lang="en-GB" sz="5600" dirty="0" smtClean="0">
                <a:latin typeface="Arial" pitchFamily="34" charset="0"/>
                <a:cs typeface="Arial" pitchFamily="34" charset="0"/>
              </a:rPr>
              <a:t>	</a:t>
            </a:r>
            <a:r>
              <a:rPr lang="en-GB" sz="5600" b="1" dirty="0" smtClean="0">
                <a:latin typeface="Arial" pitchFamily="34" charset="0"/>
                <a:cs typeface="Arial" pitchFamily="34" charset="0"/>
              </a:rPr>
              <a:t>Contextual Understanding </a:t>
            </a:r>
            <a:r>
              <a:rPr lang="en-GB" sz="5600" dirty="0" smtClean="0">
                <a:latin typeface="Arial" pitchFamily="34" charset="0"/>
                <a:cs typeface="Arial" pitchFamily="34" charset="0"/>
              </a:rPr>
              <a:t>is clearly demonstrated within each CP book that includes investigations into artists’ works that are explored and developed within a wide range of ideas. A major strength in </a:t>
            </a:r>
            <a:r>
              <a:rPr lang="en-GB" sz="5600" b="1" dirty="0" smtClean="0">
                <a:latin typeface="Arial" pitchFamily="34" charset="0"/>
                <a:cs typeface="Arial" pitchFamily="34" charset="0"/>
              </a:rPr>
              <a:t>Creative Making </a:t>
            </a:r>
            <a:r>
              <a:rPr lang="en-GB" sz="5600" dirty="0" smtClean="0">
                <a:latin typeface="Arial" pitchFamily="34" charset="0"/>
                <a:cs typeface="Arial" pitchFamily="34" charset="0"/>
              </a:rPr>
              <a:t>is the experimentation with media, with the strongest techniques and processes subsequently selected and utilised to achieve a quality outcome. The large canvas depicting a figure in action is a prime example of this practice. The skill and maturity in the handling of paint to capture  balance and movement is exceptional.</a:t>
            </a:r>
          </a:p>
          <a:p>
            <a:pPr>
              <a:buNone/>
            </a:pPr>
            <a:endParaRPr lang="en-GB" sz="5600" dirty="0" smtClean="0">
              <a:latin typeface="Arial" pitchFamily="34" charset="0"/>
              <a:cs typeface="Arial" pitchFamily="34" charset="0"/>
            </a:endParaRPr>
          </a:p>
          <a:p>
            <a:pPr>
              <a:buNone/>
            </a:pPr>
            <a:r>
              <a:rPr lang="en-GB" sz="5600" dirty="0" smtClean="0">
                <a:latin typeface="Arial" pitchFamily="34" charset="0"/>
                <a:cs typeface="Arial" pitchFamily="34" charset="0"/>
              </a:rPr>
              <a:t>	</a:t>
            </a:r>
            <a:r>
              <a:rPr lang="en-GB" sz="5600" b="1" dirty="0" smtClean="0">
                <a:latin typeface="Arial" pitchFamily="34" charset="0"/>
                <a:cs typeface="Arial" pitchFamily="34" charset="0"/>
              </a:rPr>
              <a:t>Reflective Recording</a:t>
            </a:r>
            <a:r>
              <a:rPr lang="en-GB" sz="5600" dirty="0" smtClean="0">
                <a:latin typeface="Arial" pitchFamily="34" charset="0"/>
                <a:cs typeface="Arial" pitchFamily="34" charset="0"/>
              </a:rPr>
              <a:t>: A wide variety of inspirational objects and studies of birds, fish and the human form, together with primary source visits, have informed the work. Each process and modification is thoroughly explained and annotated. Observational drawing throughout the submission has instilled confidence and originality in responses. </a:t>
            </a:r>
          </a:p>
          <a:p>
            <a:pPr>
              <a:buNone/>
            </a:pPr>
            <a:endParaRPr lang="en-GB" sz="5600" dirty="0" smtClean="0">
              <a:latin typeface="Arial" pitchFamily="34" charset="0"/>
              <a:cs typeface="Arial" pitchFamily="34" charset="0"/>
            </a:endParaRPr>
          </a:p>
          <a:p>
            <a:pPr>
              <a:buNone/>
            </a:pPr>
            <a:r>
              <a:rPr lang="en-GB" sz="5600" dirty="0" smtClean="0">
                <a:latin typeface="Arial" pitchFamily="34" charset="0"/>
                <a:cs typeface="Arial" pitchFamily="34" charset="0"/>
              </a:rPr>
              <a:t>	</a:t>
            </a:r>
            <a:r>
              <a:rPr lang="en-GB" sz="5600" b="1" dirty="0" smtClean="0">
                <a:latin typeface="Arial" pitchFamily="34" charset="0"/>
                <a:cs typeface="Arial" pitchFamily="34" charset="0"/>
              </a:rPr>
              <a:t> Personal Presentation</a:t>
            </a:r>
            <a:r>
              <a:rPr lang="en-GB" sz="5600" dirty="0" smtClean="0">
                <a:latin typeface="Arial" pitchFamily="34" charset="0"/>
                <a:cs typeface="Arial" pitchFamily="34" charset="0"/>
              </a:rPr>
              <a:t>: The journey from theme and initial concepts through to outcomes is clear and comprehensive, with intentions and connections between the candidate’s work and that of others fully explained. Outcomes are highly refined and reflect maturity and exceptional levels of skill. The quantity of Portfolio work could be viewed as proportionate to that of more than one candidate and, provided quality and balance is achieved at each assessment objective, then half of this amount of work would be an acceptable quantity, whilst still maintaining the capacity to achieve maximum marks</a:t>
            </a:r>
            <a:r>
              <a:rPr lang="en-GB" sz="5600" b="1" dirty="0" smtClean="0">
                <a:latin typeface="Arial" pitchFamily="34" charset="0"/>
                <a:cs typeface="Arial" pitchFamily="34" charset="0"/>
              </a:rPr>
              <a:t>. </a:t>
            </a:r>
            <a:endParaRPr lang="en-GB" sz="5600" b="1" dirty="0">
              <a:latin typeface="Arial" pitchFamily="34" charset="0"/>
              <a:cs typeface="Arial" pitchFamily="34" charset="0"/>
            </a:endParaRPr>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464100" cy="1194397"/>
          </a:xfrm>
          <a:prstGeom prst="rect">
            <a:avLst/>
          </a:prstGeom>
          <a:noFill/>
          <a:ln w="9525">
            <a:noFill/>
            <a:miter lim="800000"/>
            <a:headEnd/>
            <a:tailEnd/>
          </a:ln>
        </p:spPr>
      </p:pic>
      <p:sp>
        <p:nvSpPr>
          <p:cNvPr id="5"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P104064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2042338" y="1854206"/>
            <a:ext cx="4797152" cy="449035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0" y="2996952"/>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8" name="Picture 7" descr="P10406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335862" y="1064738"/>
            <a:ext cx="6432715" cy="48245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0" y="2996952"/>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P10406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425957" y="1046651"/>
            <a:ext cx="6288023" cy="471601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P104065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59632" y="1628800"/>
            <a:ext cx="7056784" cy="49433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0" y="2204864"/>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P104065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2547911" y="1727811"/>
            <a:ext cx="6858000" cy="340237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11760"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P104065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87624" y="1687701"/>
            <a:ext cx="6984776" cy="49207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11760"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P10406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648" y="1700808"/>
            <a:ext cx="6624736" cy="49685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11760"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2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P10406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03648" y="1700808"/>
            <a:ext cx="6552728" cy="466465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0" y="162880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a:t>
            </a:r>
            <a:r>
              <a:rPr lang="en-GB" sz="3200" b="1" noProof="0" dirty="0" smtClean="0">
                <a:latin typeface="+mj-lt"/>
                <a:ea typeface="+mj-ea"/>
                <a:cs typeface="+mj-cs"/>
              </a:rPr>
              <a:t>2</a:t>
            </a:r>
            <a:r>
              <a:rPr kumimoji="0" lang="en-GB" sz="3200" b="1" i="0" u="none" strike="noStrike" kern="1200" cap="none" spc="0" normalizeH="0" baseline="0" noProof="0" dirty="0" smtClean="0">
                <a:ln>
                  <a:noFill/>
                </a:ln>
                <a:solidFill>
                  <a:schemeClr val="tx1"/>
                </a:solidFill>
                <a:effectLst/>
                <a:uLnTx/>
                <a:uFillTx/>
                <a:latin typeface="+mj-lt"/>
                <a:ea typeface="+mj-ea"/>
                <a:cs typeface="+mj-cs"/>
              </a:rPr>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8" name="TextBox 7"/>
          <p:cNvSpPr txBox="1"/>
          <p:nvPr/>
        </p:nvSpPr>
        <p:spPr>
          <a:xfrm>
            <a:off x="428596" y="3143248"/>
            <a:ext cx="2714612" cy="1815882"/>
          </a:xfrm>
          <a:prstGeom prst="rect">
            <a:avLst/>
          </a:prstGeom>
          <a:noFill/>
        </p:spPr>
        <p:txBody>
          <a:bodyPr wrap="square" rtlCol="0">
            <a:spAutoFit/>
          </a:bodyPr>
          <a:lstStyle/>
          <a:p>
            <a:r>
              <a:rPr lang="en-GB" sz="2800" b="1" dirty="0" smtClean="0"/>
              <a:t>A01 – 22</a:t>
            </a:r>
          </a:p>
          <a:p>
            <a:r>
              <a:rPr lang="en-GB" sz="2800" b="1" dirty="0" smtClean="0"/>
              <a:t>A02 – 24</a:t>
            </a:r>
          </a:p>
          <a:p>
            <a:r>
              <a:rPr lang="en-GB" sz="2800" b="1" dirty="0" smtClean="0"/>
              <a:t>A03 – 23</a:t>
            </a:r>
          </a:p>
          <a:p>
            <a:r>
              <a:rPr lang="en-GB" sz="2800" b="1" dirty="0" smtClean="0"/>
              <a:t>AO4 - 23</a:t>
            </a:r>
            <a:endParaRPr lang="en-GB" sz="2800" b="1" dirty="0"/>
          </a:p>
        </p:txBody>
      </p:sp>
      <p:sp>
        <p:nvSpPr>
          <p:cNvPr id="9" name="TextBox 8"/>
          <p:cNvSpPr txBox="1"/>
          <p:nvPr/>
        </p:nvSpPr>
        <p:spPr>
          <a:xfrm>
            <a:off x="428596" y="4929198"/>
            <a:ext cx="3240360" cy="523220"/>
          </a:xfrm>
          <a:prstGeom prst="rect">
            <a:avLst/>
          </a:prstGeom>
          <a:noFill/>
        </p:spPr>
        <p:txBody>
          <a:bodyPr wrap="square" rtlCol="0">
            <a:spAutoFit/>
          </a:bodyPr>
          <a:lstStyle/>
          <a:p>
            <a:r>
              <a:rPr lang="en-GB" sz="2800" b="1" dirty="0" smtClean="0"/>
              <a:t>Total – 92</a:t>
            </a:r>
            <a:endParaRPr lang="en-GB" sz="2800" b="1" dirty="0"/>
          </a:p>
        </p:txBody>
      </p:sp>
      <p:pic>
        <p:nvPicPr>
          <p:cNvPr id="12" name="Picture 11" descr="P10406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6" name="Picture 5" descr="P104057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700808"/>
            <a:ext cx="7128792" cy="50301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5373216"/>
          </a:xfrm>
        </p:spPr>
        <p:txBody>
          <a:bodyPr>
            <a:normAutofit fontScale="47500" lnSpcReduction="20000"/>
          </a:bodyPr>
          <a:lstStyle/>
          <a:p>
            <a:pPr>
              <a:buNone/>
            </a:pPr>
            <a:r>
              <a:rPr lang="en-GB" dirty="0" smtClean="0"/>
              <a:t> 	</a:t>
            </a:r>
            <a:r>
              <a:rPr lang="en-GB" sz="2900" dirty="0" smtClean="0">
                <a:latin typeface="Arial" pitchFamily="34" charset="0"/>
                <a:cs typeface="Arial" pitchFamily="34" charset="0"/>
              </a:rPr>
              <a:t>With 2 distinct units evident in this Art &amp; Design Unendorsed Candidate Portfolio, the entry  appears to follow the structure seen in the legacy specification. Themes are based on the candidate’s own interests, namely cars and birds and this submission perfectly  illustrates how a candidate’s own interests can provide an engaging starting point, with the potential to motivate and sustain focus and involvement throughout the course. </a:t>
            </a:r>
          </a:p>
          <a:p>
            <a:pPr>
              <a:buNone/>
            </a:pPr>
            <a:endParaRPr lang="en-GB" sz="2900" dirty="0" smtClean="0">
              <a:latin typeface="Arial" pitchFamily="34" charset="0"/>
              <a:cs typeface="Arial" pitchFamily="34" charset="0"/>
            </a:endParaRPr>
          </a:p>
          <a:p>
            <a:pPr>
              <a:buNone/>
            </a:pPr>
            <a:r>
              <a:rPr lang="en-GB" sz="2900" dirty="0" smtClean="0">
                <a:latin typeface="Arial" pitchFamily="34" charset="0"/>
                <a:cs typeface="Arial" pitchFamily="34" charset="0"/>
              </a:rPr>
              <a:t>	</a:t>
            </a:r>
            <a:r>
              <a:rPr lang="en-GB" sz="2900" b="1" dirty="0" smtClean="0">
                <a:latin typeface="Arial" pitchFamily="34" charset="0"/>
                <a:cs typeface="Arial" pitchFamily="34" charset="0"/>
              </a:rPr>
              <a:t>Contextual Understanding </a:t>
            </a:r>
            <a:r>
              <a:rPr lang="en-GB" sz="2900" dirty="0" smtClean="0">
                <a:latin typeface="Arial" pitchFamily="34" charset="0"/>
                <a:cs typeface="Arial" pitchFamily="34" charset="0"/>
              </a:rPr>
              <a:t>is limited. However, there is evidence of some understanding of </a:t>
            </a:r>
            <a:r>
              <a:rPr lang="en-GB" sz="2900" dirty="0" err="1" smtClean="0">
                <a:latin typeface="Arial" pitchFamily="34" charset="0"/>
                <a:cs typeface="Arial" pitchFamily="34" charset="0"/>
              </a:rPr>
              <a:t>Hundertwasser</a:t>
            </a:r>
            <a:r>
              <a:rPr lang="en-GB" sz="2900" dirty="0" smtClean="0">
                <a:latin typeface="Arial" pitchFamily="34" charset="0"/>
                <a:cs typeface="Arial" pitchFamily="34" charset="0"/>
              </a:rPr>
              <a:t> with a resulting development of ideas and outcomes.</a:t>
            </a:r>
          </a:p>
          <a:p>
            <a:pPr>
              <a:buNone/>
            </a:pPr>
            <a:endParaRPr lang="en-GB" sz="2900" dirty="0" smtClean="0">
              <a:latin typeface="Arial" pitchFamily="34" charset="0"/>
              <a:cs typeface="Arial" pitchFamily="34" charset="0"/>
            </a:endParaRPr>
          </a:p>
          <a:p>
            <a:pPr>
              <a:buNone/>
            </a:pPr>
            <a:r>
              <a:rPr lang="en-GB" sz="2900" dirty="0" smtClean="0">
                <a:latin typeface="Arial" pitchFamily="34" charset="0"/>
                <a:cs typeface="Arial" pitchFamily="34" charset="0"/>
              </a:rPr>
              <a:t>	</a:t>
            </a:r>
            <a:r>
              <a:rPr lang="en-GB" sz="2900" b="1" dirty="0" smtClean="0">
                <a:latin typeface="Arial" pitchFamily="34" charset="0"/>
                <a:cs typeface="Arial" pitchFamily="34" charset="0"/>
              </a:rPr>
              <a:t>Creative Making  </a:t>
            </a:r>
            <a:r>
              <a:rPr lang="en-GB" sz="2900" dirty="0" smtClean="0">
                <a:latin typeface="Arial" pitchFamily="34" charset="0"/>
                <a:cs typeface="Arial" pitchFamily="34" charset="0"/>
              </a:rPr>
              <a:t>is  well-addressed via use of a reasonable variety of materials; mostly drawing and painting, extended by some photography and a plaster cast bird. The quality of evidence is achieved by the candidate’s drawings from observation of cars and car details that reflect a strong personal interest and knowledge of the subject matter.</a:t>
            </a:r>
          </a:p>
          <a:p>
            <a:pPr>
              <a:buNone/>
            </a:pPr>
            <a:endParaRPr lang="en-GB" sz="2900" dirty="0" smtClean="0">
              <a:latin typeface="Arial" pitchFamily="34" charset="0"/>
              <a:cs typeface="Arial" pitchFamily="34" charset="0"/>
            </a:endParaRPr>
          </a:p>
          <a:p>
            <a:pPr>
              <a:buNone/>
            </a:pPr>
            <a:r>
              <a:rPr lang="en-GB" sz="2900" dirty="0" smtClean="0">
                <a:latin typeface="Arial" pitchFamily="34" charset="0"/>
                <a:cs typeface="Arial" pitchFamily="34" charset="0"/>
              </a:rPr>
              <a:t>	</a:t>
            </a:r>
            <a:r>
              <a:rPr lang="en-GB" sz="2900" b="1" dirty="0" smtClean="0">
                <a:latin typeface="Arial" pitchFamily="34" charset="0"/>
                <a:cs typeface="Arial" pitchFamily="34" charset="0"/>
              </a:rPr>
              <a:t>Reflective Recording </a:t>
            </a:r>
            <a:r>
              <a:rPr lang="en-GB" sz="2900" dirty="0" smtClean="0">
                <a:latin typeface="Arial" pitchFamily="34" charset="0"/>
                <a:cs typeface="Arial" pitchFamily="34" charset="0"/>
              </a:rPr>
              <a:t>is a relatively strong aspect of the submission , due to the competency of drawings from observation and  the  confident mixed media and collage studies of car features.</a:t>
            </a:r>
          </a:p>
          <a:p>
            <a:pPr>
              <a:buNone/>
            </a:pPr>
            <a:r>
              <a:rPr lang="en-GB" sz="2900" dirty="0" smtClean="0">
                <a:latin typeface="Arial" pitchFamily="34" charset="0"/>
                <a:cs typeface="Arial" pitchFamily="34" charset="0"/>
              </a:rPr>
              <a:t>	However, creative close up photography could have  potentially progressed developments further and also enhanced Creative Making by extending the range of materials utilised.</a:t>
            </a:r>
          </a:p>
          <a:p>
            <a:pPr>
              <a:buNone/>
            </a:pPr>
            <a:endParaRPr lang="en-GB" sz="2900" dirty="0" smtClean="0">
              <a:latin typeface="Arial" pitchFamily="34" charset="0"/>
              <a:cs typeface="Arial" pitchFamily="34" charset="0"/>
            </a:endParaRPr>
          </a:p>
          <a:p>
            <a:pPr>
              <a:buNone/>
            </a:pPr>
            <a:r>
              <a:rPr lang="en-GB" sz="2900" dirty="0" smtClean="0">
                <a:latin typeface="Arial" pitchFamily="34" charset="0"/>
                <a:cs typeface="Arial" pitchFamily="34" charset="0"/>
              </a:rPr>
              <a:t>	</a:t>
            </a:r>
            <a:r>
              <a:rPr lang="en-GB" sz="2900" b="1" dirty="0" smtClean="0">
                <a:latin typeface="Arial" pitchFamily="34" charset="0"/>
                <a:cs typeface="Arial" pitchFamily="34" charset="0"/>
              </a:rPr>
              <a:t>Personal Presentation </a:t>
            </a:r>
            <a:r>
              <a:rPr lang="en-GB" sz="2900" dirty="0" smtClean="0">
                <a:latin typeface="Arial" pitchFamily="34" charset="0"/>
                <a:cs typeface="Arial" pitchFamily="34" charset="0"/>
              </a:rPr>
              <a:t>lacks imagination and any connection to </a:t>
            </a:r>
            <a:r>
              <a:rPr lang="en-GB" sz="2900" dirty="0" err="1" smtClean="0">
                <a:latin typeface="Arial" pitchFamily="34" charset="0"/>
                <a:cs typeface="Arial" pitchFamily="34" charset="0"/>
              </a:rPr>
              <a:t>Hundertwasser</a:t>
            </a:r>
            <a:r>
              <a:rPr lang="en-GB" sz="2900" dirty="0" smtClean="0">
                <a:latin typeface="Arial" pitchFamily="34" charset="0"/>
                <a:cs typeface="Arial" pitchFamily="34" charset="0"/>
              </a:rPr>
              <a:t> with the candidate’s own work is almost a token gesture, being used as background rather than influencing or inspiring the development of ideas. However, this is balanced by the strong personal response, stimulated by the candidate’s own interests in the themes studied.</a:t>
            </a:r>
          </a:p>
          <a:p>
            <a:pPr>
              <a:buNone/>
            </a:pPr>
            <a:r>
              <a:rPr lang="en-GB" sz="2900" dirty="0" smtClean="0">
                <a:latin typeface="Arial" pitchFamily="34" charset="0"/>
                <a:cs typeface="Arial" pitchFamily="34" charset="0"/>
              </a:rPr>
              <a:t> </a:t>
            </a:r>
          </a:p>
          <a:p>
            <a:pPr>
              <a:buNone/>
            </a:pPr>
            <a:endParaRPr lang="en-GB" b="1" dirty="0"/>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5" name="Title 1"/>
          <p:cNvSpPr txBox="1">
            <a:spLocks/>
          </p:cNvSpPr>
          <p:nvPr/>
        </p:nvSpPr>
        <p:spPr>
          <a:xfrm>
            <a:off x="3203848"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a:t>
            </a:r>
            <a:r>
              <a:rPr lang="en-GB" sz="3200" b="1" noProof="0" dirty="0" smtClean="0">
                <a:latin typeface="+mj-lt"/>
                <a:ea typeface="+mj-ea"/>
                <a:cs typeface="+mj-cs"/>
              </a:rPr>
              <a:t>2</a:t>
            </a:r>
            <a:r>
              <a:rPr kumimoji="0" lang="en-GB" sz="3200" b="1" i="0" u="none" strike="noStrike" kern="1200" cap="none" spc="0" normalizeH="0" baseline="0" noProof="0" dirty="0" smtClean="0">
                <a:ln>
                  <a:noFill/>
                </a:ln>
                <a:solidFill>
                  <a:schemeClr val="tx1"/>
                </a:solidFill>
                <a:effectLst/>
                <a:uLnTx/>
                <a:uFillTx/>
                <a:latin typeface="+mj-lt"/>
                <a:ea typeface="+mj-ea"/>
                <a:cs typeface="+mj-cs"/>
              </a:rPr>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332656"/>
            <a:ext cx="6408712" cy="1470025"/>
          </a:xfrm>
        </p:spPr>
        <p:txBody>
          <a:bodyPr>
            <a:normAutofit/>
          </a:bodyPr>
          <a:lstStyle/>
          <a:p>
            <a:pPr algn="l"/>
            <a:r>
              <a:rPr lang="en-GB" sz="3200" b="1" dirty="0" smtClean="0"/>
              <a:t>Candidate 3 </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28800"/>
            <a:ext cx="7488832" cy="499255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43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7056784" cy="475252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8" name="Picture 7" descr="IMG_144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9552" y="1628800"/>
            <a:ext cx="7524328" cy="48965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a:t>
            </a:r>
            <a:r>
              <a:rPr lang="en-GB" sz="3200" b="1" noProof="0" dirty="0" smtClean="0">
                <a:latin typeface="+mj-lt"/>
                <a:ea typeface="+mj-ea"/>
                <a:cs typeface="+mj-cs"/>
              </a:rPr>
              <a:t>3</a:t>
            </a:r>
            <a:r>
              <a:rPr kumimoji="0" lang="en-GB" sz="3200" b="1" i="0" u="none" strike="noStrike" kern="1200" cap="none" spc="0" normalizeH="0" baseline="0" noProof="0" dirty="0" smtClean="0">
                <a:ln>
                  <a:noFill/>
                </a:ln>
                <a:solidFill>
                  <a:schemeClr val="tx1"/>
                </a:solidFill>
                <a:effectLst/>
                <a:uLnTx/>
                <a:uFillTx/>
                <a:latin typeface="+mj-lt"/>
                <a:ea typeface="+mj-ea"/>
                <a:cs typeface="+mj-cs"/>
              </a:rPr>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4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1628800"/>
            <a:ext cx="7488832" cy="49925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44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556792"/>
            <a:ext cx="7344816" cy="50405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1979712" y="404664"/>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44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7056784" cy="50202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4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31640" y="1628800"/>
            <a:ext cx="6768752" cy="49925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a:t>
            </a:r>
            <a:r>
              <a:rPr lang="en-GB" sz="3200" b="1" noProof="0" dirty="0" smtClean="0">
                <a:latin typeface="+mj-lt"/>
                <a:ea typeface="+mj-ea"/>
                <a:cs typeface="+mj-cs"/>
              </a:rPr>
              <a:t>3</a:t>
            </a:r>
            <a:r>
              <a:rPr kumimoji="0" lang="en-GB" sz="3200" b="1" i="0" u="none" strike="noStrike" kern="1200" cap="none" spc="0" normalizeH="0" baseline="0" noProof="0" dirty="0" smtClean="0">
                <a:ln>
                  <a:noFill/>
                </a:ln>
                <a:solidFill>
                  <a:schemeClr val="tx1"/>
                </a:solidFill>
                <a:effectLst/>
                <a:uLnTx/>
                <a:uFillTx/>
                <a:latin typeface="+mj-lt"/>
                <a:ea typeface="+mj-ea"/>
                <a:cs typeface="+mj-cs"/>
              </a:rPr>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1604459"/>
            <a:ext cx="7560840" cy="50405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700808"/>
            <a:ext cx="6804248" cy="45361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P104057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5616" y="1628800"/>
            <a:ext cx="7128792" cy="50830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628800"/>
            <a:ext cx="7164288" cy="477619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9" name="Picture 8" descr="IMG_144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601755"/>
            <a:ext cx="7272808" cy="50676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4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7584" y="1628800"/>
            <a:ext cx="7272808" cy="498908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5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55576" y="1772816"/>
            <a:ext cx="7344816" cy="46085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5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512" y="1844824"/>
            <a:ext cx="8712968" cy="439248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45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844823"/>
            <a:ext cx="9144000" cy="470289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45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889448"/>
            <a:ext cx="9144000" cy="470790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8" name="TextBox 7"/>
          <p:cNvSpPr txBox="1"/>
          <p:nvPr/>
        </p:nvSpPr>
        <p:spPr>
          <a:xfrm>
            <a:off x="0" y="3068960"/>
            <a:ext cx="3312368" cy="1815882"/>
          </a:xfrm>
          <a:prstGeom prst="rect">
            <a:avLst/>
          </a:prstGeom>
          <a:noFill/>
        </p:spPr>
        <p:txBody>
          <a:bodyPr wrap="square" rtlCol="0">
            <a:spAutoFit/>
          </a:bodyPr>
          <a:lstStyle/>
          <a:p>
            <a:r>
              <a:rPr lang="en-GB" sz="2800" b="1" dirty="0" smtClean="0"/>
              <a:t>A01 – 30</a:t>
            </a:r>
          </a:p>
          <a:p>
            <a:r>
              <a:rPr lang="en-GB" sz="2800" b="1" dirty="0" smtClean="0"/>
              <a:t>A02 – 30</a:t>
            </a:r>
          </a:p>
          <a:p>
            <a:r>
              <a:rPr lang="en-GB" sz="2800" b="1" dirty="0" smtClean="0"/>
              <a:t>A03 – 30</a:t>
            </a:r>
          </a:p>
          <a:p>
            <a:r>
              <a:rPr lang="en-GB" sz="2800" b="1" dirty="0" smtClean="0"/>
              <a:t>AO4 - 30</a:t>
            </a:r>
            <a:endParaRPr lang="en-GB" sz="2800" b="1" dirty="0"/>
          </a:p>
        </p:txBody>
      </p:sp>
      <p:sp>
        <p:nvSpPr>
          <p:cNvPr id="9" name="TextBox 8"/>
          <p:cNvSpPr txBox="1"/>
          <p:nvPr/>
        </p:nvSpPr>
        <p:spPr>
          <a:xfrm>
            <a:off x="0" y="4857760"/>
            <a:ext cx="1811632" cy="523220"/>
          </a:xfrm>
          <a:prstGeom prst="rect">
            <a:avLst/>
          </a:prstGeom>
          <a:noFill/>
        </p:spPr>
        <p:txBody>
          <a:bodyPr wrap="square" rtlCol="0">
            <a:spAutoFit/>
          </a:bodyPr>
          <a:lstStyle/>
          <a:p>
            <a:r>
              <a:rPr lang="en-GB" sz="2800" b="1" dirty="0" smtClean="0"/>
              <a:t>Total – 120</a:t>
            </a:r>
            <a:endParaRPr lang="en-GB" sz="2800" b="1" dirty="0"/>
          </a:p>
        </p:txBody>
      </p:sp>
      <p:pic>
        <p:nvPicPr>
          <p:cNvPr id="10" name="Picture 9" descr="IMG_1453.JPG"/>
          <p:cNvPicPr>
            <a:picLocks noChangeAspect="1"/>
          </p:cNvPicPr>
          <p:nvPr/>
        </p:nvPicPr>
        <p:blipFill>
          <a:blip r:embed="rId3" cstate="email">
            <a:extLst>
              <a:ext uri="{28A0092B-C50C-407E-A947-70E740481C1C}">
                <a14:useLocalDpi xmlns:a14="http://schemas.microsoft.com/office/drawing/2010/main"/>
              </a:ext>
            </a:extLst>
          </a:blip>
          <a:srcRect r="-1515"/>
          <a:stretch>
            <a:fillRect/>
          </a:stretch>
        </p:blipFill>
        <p:spPr>
          <a:xfrm>
            <a:off x="1835696" y="1484784"/>
            <a:ext cx="7128792" cy="494074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4785395"/>
          </a:xfrm>
        </p:spPr>
        <p:txBody>
          <a:bodyPr>
            <a:normAutofit/>
          </a:bodyPr>
          <a:lstStyle/>
          <a:p>
            <a:pPr>
              <a:buNone/>
            </a:pPr>
            <a:r>
              <a:rPr lang="en-GB" dirty="0" smtClean="0"/>
              <a:t>	</a:t>
            </a:r>
            <a:endParaRPr lang="en-GB" b="1" dirty="0"/>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5" name="Title 1"/>
          <p:cNvSpPr txBox="1">
            <a:spLocks/>
          </p:cNvSpPr>
          <p:nvPr/>
        </p:nvSpPr>
        <p:spPr>
          <a:xfrm>
            <a:off x="341987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3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6" name="TextBox 5"/>
          <p:cNvSpPr txBox="1"/>
          <p:nvPr/>
        </p:nvSpPr>
        <p:spPr>
          <a:xfrm>
            <a:off x="285720" y="1571612"/>
            <a:ext cx="8640960" cy="4832092"/>
          </a:xfrm>
          <a:prstGeom prst="rect">
            <a:avLst/>
          </a:prstGeom>
          <a:noFill/>
        </p:spPr>
        <p:txBody>
          <a:bodyPr wrap="square" rtlCol="0">
            <a:spAutoFit/>
          </a:bodyPr>
          <a:lstStyle/>
          <a:p>
            <a:pPr lvl="0" fontAlgn="base">
              <a:spcBef>
                <a:spcPct val="0"/>
              </a:spcBef>
              <a:spcAft>
                <a:spcPct val="0"/>
              </a:spcAft>
            </a:pPr>
            <a:r>
              <a:rPr lang="en-GB" sz="1400" dirty="0" smtClean="0">
                <a:latin typeface="Arial" pitchFamily="34" charset="0"/>
                <a:ea typeface="Times New Roman" pitchFamily="18" charset="0"/>
                <a:cs typeface="Arial" pitchFamily="34" charset="0"/>
              </a:rPr>
              <a:t>Presentation of this candidate’s work consisted of a sketchbook full of relevant imagery, skills, techniques, artist references and inspirations, together with an A2 Flip File of larger outcomes. The utilisation of his home, a farm, and its surrounding environment, animals and objects, combine to create a personal and relevant line of enquiry. The Assessment Objectives are equally met throughout, with clear evidence for each.</a:t>
            </a:r>
            <a:endParaRPr lang="en-GB" sz="1400" dirty="0" smtClean="0">
              <a:latin typeface="Arial" pitchFamily="34" charset="0"/>
              <a:cs typeface="Arial" pitchFamily="34" charset="0"/>
            </a:endParaRPr>
          </a:p>
          <a:p>
            <a:pPr lvl="0" eaLnBrk="0" fontAlgn="base" hangingPunct="0">
              <a:spcBef>
                <a:spcPct val="0"/>
              </a:spcBef>
              <a:spcAft>
                <a:spcPct val="0"/>
              </a:spcAft>
            </a:pPr>
            <a:r>
              <a:rPr lang="en-GB" sz="1400" dirty="0" smtClean="0">
                <a:latin typeface="Arial" pitchFamily="34" charset="0"/>
                <a:ea typeface="Times New Roman" pitchFamily="18" charset="0"/>
                <a:cs typeface="Arial" pitchFamily="34" charset="0"/>
              </a:rPr>
              <a:t>               </a:t>
            </a:r>
          </a:p>
          <a:p>
            <a:pPr lvl="0" eaLnBrk="0" fontAlgn="base" hangingPunct="0">
              <a:spcBef>
                <a:spcPct val="0"/>
              </a:spcBef>
              <a:spcAft>
                <a:spcPct val="0"/>
              </a:spcAft>
            </a:pPr>
            <a:r>
              <a:rPr lang="en-GB" sz="1400" b="1" dirty="0" smtClean="0">
                <a:latin typeface="Arial" pitchFamily="34" charset="0"/>
                <a:cs typeface="Arial" pitchFamily="34" charset="0"/>
              </a:rPr>
              <a:t>Contextual Understanding</a:t>
            </a:r>
            <a:r>
              <a:rPr lang="en-GB" sz="1400" dirty="0" smtClean="0">
                <a:latin typeface="Arial" pitchFamily="34" charset="0"/>
                <a:cs typeface="Arial" pitchFamily="34" charset="0"/>
              </a:rPr>
              <a:t> is strong. The candidate </a:t>
            </a:r>
            <a:r>
              <a:rPr lang="en-GB" sz="1400" dirty="0" smtClean="0">
                <a:latin typeface="Arial" pitchFamily="34" charset="0"/>
                <a:ea typeface="Times New Roman" pitchFamily="18" charset="0"/>
                <a:cs typeface="Arial" pitchFamily="34" charset="0"/>
              </a:rPr>
              <a:t>has investigated the work of other artists thoroughly and appropriately, undertaking primary source research that has aided a variety of explorations of media and the development of ideas. There is also clear visual and written evidence of understanding of the work of creative practitioners as a source of inspiration for quality outcomes.</a:t>
            </a:r>
            <a:endParaRPr lang="en-GB" sz="1400" dirty="0" smtClean="0">
              <a:latin typeface="Arial" pitchFamily="34" charset="0"/>
              <a:cs typeface="Arial" pitchFamily="34" charset="0"/>
            </a:endParaRPr>
          </a:p>
          <a:p>
            <a:pPr lvl="0" eaLnBrk="0" fontAlgn="base" hangingPunct="0">
              <a:spcBef>
                <a:spcPct val="0"/>
              </a:spcBef>
              <a:spcAft>
                <a:spcPct val="0"/>
              </a:spcAft>
            </a:pPr>
            <a:r>
              <a:rPr lang="en-GB" sz="1400" dirty="0" smtClean="0">
                <a:latin typeface="Arial" pitchFamily="34" charset="0"/>
                <a:ea typeface="Times New Roman" pitchFamily="18" charset="0"/>
                <a:cs typeface="Arial" pitchFamily="34" charset="0"/>
              </a:rPr>
              <a:t>                 </a:t>
            </a:r>
          </a:p>
          <a:p>
            <a:pPr lvl="0" eaLnBrk="0" fontAlgn="base" hangingPunct="0">
              <a:spcBef>
                <a:spcPct val="0"/>
              </a:spcBef>
              <a:spcAft>
                <a:spcPct val="0"/>
              </a:spcAft>
            </a:pPr>
            <a:r>
              <a:rPr lang="en-GB" sz="1400" dirty="0" smtClean="0">
                <a:latin typeface="Arial" pitchFamily="34" charset="0"/>
                <a:cs typeface="Arial" pitchFamily="34" charset="0"/>
              </a:rPr>
              <a:t>In</a:t>
            </a:r>
            <a:r>
              <a:rPr lang="en-GB" sz="1400" b="1" dirty="0" smtClean="0">
                <a:latin typeface="Arial" pitchFamily="34" charset="0"/>
                <a:cs typeface="Arial" pitchFamily="34" charset="0"/>
              </a:rPr>
              <a:t> Creative Making </a:t>
            </a:r>
            <a:r>
              <a:rPr lang="en-GB" sz="1400" dirty="0" smtClean="0">
                <a:latin typeface="Arial" pitchFamily="34" charset="0"/>
                <a:cs typeface="Arial" pitchFamily="34" charset="0"/>
              </a:rPr>
              <a:t>t</a:t>
            </a:r>
            <a:r>
              <a:rPr lang="en-GB" sz="1400" dirty="0" smtClean="0">
                <a:latin typeface="Arial" pitchFamily="34" charset="0"/>
                <a:ea typeface="Times New Roman" pitchFamily="18" charset="0"/>
                <a:cs typeface="Arial" pitchFamily="34" charset="0"/>
              </a:rPr>
              <a:t>he candidate has made excellent use of media, with which he has experimented effectively and purposefully in rural studies of buildings, surrounding fields, farmyard machinery and animals. The use of oil pastels, pencils, paint, pen, printing and felting demonstrates his competent and confident application of such media as the work progressed.</a:t>
            </a:r>
            <a:endParaRPr lang="en-GB" sz="1400" dirty="0" smtClean="0">
              <a:latin typeface="Arial" pitchFamily="34" charset="0"/>
              <a:cs typeface="Arial" pitchFamily="34" charset="0"/>
            </a:endParaRPr>
          </a:p>
          <a:p>
            <a:pPr lvl="0" eaLnBrk="0" fontAlgn="base" hangingPunct="0">
              <a:spcBef>
                <a:spcPct val="0"/>
              </a:spcBef>
              <a:spcAft>
                <a:spcPct val="0"/>
              </a:spcAft>
            </a:pPr>
            <a:r>
              <a:rPr lang="en-GB" sz="1400" dirty="0" smtClean="0">
                <a:latin typeface="Arial" pitchFamily="34" charset="0"/>
                <a:ea typeface="Times New Roman" pitchFamily="18" charset="0"/>
                <a:cs typeface="Arial" pitchFamily="34" charset="0"/>
              </a:rPr>
              <a:t>                  </a:t>
            </a:r>
          </a:p>
          <a:p>
            <a:pPr lvl="0" eaLnBrk="0" fontAlgn="base" hangingPunct="0">
              <a:spcBef>
                <a:spcPct val="0"/>
              </a:spcBef>
              <a:spcAft>
                <a:spcPct val="0"/>
              </a:spcAft>
            </a:pPr>
            <a:r>
              <a:rPr lang="en-GB" sz="1400" dirty="0" smtClean="0">
                <a:latin typeface="Arial" pitchFamily="34" charset="0"/>
                <a:cs typeface="Arial" pitchFamily="34" charset="0"/>
              </a:rPr>
              <a:t>In</a:t>
            </a:r>
            <a:r>
              <a:rPr lang="en-GB" sz="1400" b="1" dirty="0" smtClean="0">
                <a:latin typeface="Arial" pitchFamily="34" charset="0"/>
                <a:cs typeface="Arial" pitchFamily="34" charset="0"/>
              </a:rPr>
              <a:t> Reflective Recording </a:t>
            </a:r>
            <a:r>
              <a:rPr lang="en-GB" sz="1400" dirty="0" smtClean="0">
                <a:latin typeface="Arial" pitchFamily="34" charset="0"/>
                <a:ea typeface="Times New Roman" pitchFamily="18" charset="0"/>
                <a:cs typeface="Arial" pitchFamily="34" charset="0"/>
              </a:rPr>
              <a:t> first hand studies recorded from direct observation, combined with photographs, support and enhance skilful outcomes.</a:t>
            </a:r>
            <a:endParaRPr lang="en-GB" sz="1400" dirty="0" smtClean="0">
              <a:latin typeface="Arial" pitchFamily="34" charset="0"/>
              <a:cs typeface="Arial" pitchFamily="34" charset="0"/>
            </a:endParaRPr>
          </a:p>
          <a:p>
            <a:pPr lvl="0" eaLnBrk="0" fontAlgn="base" hangingPunct="0">
              <a:spcBef>
                <a:spcPct val="0"/>
              </a:spcBef>
              <a:spcAft>
                <a:spcPct val="0"/>
              </a:spcAft>
            </a:pPr>
            <a:r>
              <a:rPr lang="en-GB" sz="1400" dirty="0" smtClean="0">
                <a:latin typeface="Arial" pitchFamily="34" charset="0"/>
                <a:ea typeface="Times New Roman" pitchFamily="18" charset="0"/>
                <a:cs typeface="Arial" pitchFamily="34" charset="0"/>
              </a:rPr>
              <a:t>                   </a:t>
            </a:r>
          </a:p>
          <a:p>
            <a:pPr lvl="0" eaLnBrk="0" fontAlgn="base" hangingPunct="0">
              <a:spcBef>
                <a:spcPct val="0"/>
              </a:spcBef>
              <a:spcAft>
                <a:spcPct val="0"/>
              </a:spcAft>
            </a:pPr>
            <a:r>
              <a:rPr lang="en-GB" sz="1400" dirty="0" smtClean="0">
                <a:latin typeface="Arial" pitchFamily="34" charset="0"/>
                <a:ea typeface="Times New Roman" pitchFamily="18" charset="0"/>
                <a:cs typeface="Arial" pitchFamily="34" charset="0"/>
              </a:rPr>
              <a:t>The strongest aspect of </a:t>
            </a:r>
            <a:r>
              <a:rPr lang="en-GB" sz="1400" b="1" dirty="0" smtClean="0">
                <a:latin typeface="Arial" pitchFamily="34" charset="0"/>
                <a:ea typeface="Times New Roman" pitchFamily="18" charset="0"/>
                <a:cs typeface="Arial" pitchFamily="34" charset="0"/>
              </a:rPr>
              <a:t>Personal Presentation </a:t>
            </a:r>
            <a:r>
              <a:rPr lang="en-GB" sz="1400" dirty="0" smtClean="0">
                <a:latin typeface="Arial" pitchFamily="34" charset="0"/>
                <a:ea typeface="Times New Roman" pitchFamily="18" charset="0"/>
                <a:cs typeface="Arial" pitchFamily="34" charset="0"/>
              </a:rPr>
              <a:t>is apparent in the way in which the candidate has proposed and realised his intentions in a comprehensive, well-considered  and focused manner showing personal direction and engagement.</a:t>
            </a:r>
            <a:endParaRPr lang="en-GB" sz="1400" dirty="0">
              <a:latin typeface="Arial" pitchFamily="34" charset="0"/>
              <a:cs typeface="Arial" pitchFamily="34" charset="0"/>
            </a:endParaRPr>
          </a:p>
        </p:txBody>
      </p:sp>
      <p:sp>
        <p:nvSpPr>
          <p:cNvPr id="1026"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44" y="3140968"/>
            <a:ext cx="4357718" cy="1470025"/>
          </a:xfrm>
        </p:spPr>
        <p:txBody>
          <a:bodyPr>
            <a:normAutofit/>
          </a:bodyPr>
          <a:lstStyle/>
          <a:p>
            <a:pPr algn="l"/>
            <a:r>
              <a:rPr lang="en-GB" sz="3200" b="1" dirty="0" smtClean="0"/>
              <a:t>Candidate 4</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9" name="Picture 8" descr="IMG_14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429001" y="1142999"/>
            <a:ext cx="6858001" cy="4572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6" name="Picture 5" descr="P104058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6984776" cy="50353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5720" y="2924944"/>
            <a:ext cx="5143536"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48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857620" y="2285990"/>
            <a:ext cx="6215106" cy="22145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8" name="Picture 7" descr="IMG_148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200000">
            <a:off x="1986806" y="1765722"/>
            <a:ext cx="4821276" cy="46914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48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700808"/>
            <a:ext cx="7308304" cy="48523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48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628800"/>
            <a:ext cx="7596336" cy="502354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123728"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4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844824"/>
            <a:ext cx="7200800" cy="480053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4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97765"/>
            <a:ext cx="7740352" cy="516023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5720" y="3429000"/>
            <a:ext cx="428628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150223" y="1565793"/>
            <a:ext cx="6858000" cy="372641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35696" y="1556792"/>
            <a:ext cx="5976664" cy="508546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4282" y="2708920"/>
            <a:ext cx="421484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416888" y="1130886"/>
            <a:ext cx="6857999" cy="459622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187624" y="1700808"/>
            <a:ext cx="7272808" cy="48485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6" name="Picture 5" descr="P10405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628800"/>
            <a:ext cx="6743733" cy="5057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1793776"/>
            <a:ext cx="7596336" cy="506422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44"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4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28800"/>
            <a:ext cx="7344816" cy="489654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285720" y="1628800"/>
            <a:ext cx="421484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8" name="TextBox 7"/>
          <p:cNvSpPr txBox="1"/>
          <p:nvPr/>
        </p:nvSpPr>
        <p:spPr>
          <a:xfrm>
            <a:off x="571472" y="3068960"/>
            <a:ext cx="2740896" cy="1815882"/>
          </a:xfrm>
          <a:prstGeom prst="rect">
            <a:avLst/>
          </a:prstGeom>
          <a:noFill/>
        </p:spPr>
        <p:txBody>
          <a:bodyPr wrap="square" rtlCol="0">
            <a:spAutoFit/>
          </a:bodyPr>
          <a:lstStyle/>
          <a:p>
            <a:r>
              <a:rPr lang="en-GB" sz="2800" b="1" dirty="0" smtClean="0"/>
              <a:t>A01 – 30</a:t>
            </a:r>
          </a:p>
          <a:p>
            <a:r>
              <a:rPr lang="en-GB" sz="2800" b="1" dirty="0" smtClean="0"/>
              <a:t>A02 – 28</a:t>
            </a:r>
          </a:p>
          <a:p>
            <a:r>
              <a:rPr lang="en-GB" sz="2800" b="1" dirty="0" smtClean="0"/>
              <a:t>A03 – 28</a:t>
            </a:r>
          </a:p>
          <a:p>
            <a:r>
              <a:rPr lang="en-GB" sz="2800" b="1" dirty="0" smtClean="0"/>
              <a:t>AO4 - 29</a:t>
            </a:r>
            <a:endParaRPr lang="en-GB" sz="2800" b="1" dirty="0"/>
          </a:p>
        </p:txBody>
      </p:sp>
      <p:sp>
        <p:nvSpPr>
          <p:cNvPr id="9" name="TextBox 8"/>
          <p:cNvSpPr txBox="1"/>
          <p:nvPr/>
        </p:nvSpPr>
        <p:spPr>
          <a:xfrm>
            <a:off x="500034" y="4857760"/>
            <a:ext cx="2740326" cy="954107"/>
          </a:xfrm>
          <a:prstGeom prst="rect">
            <a:avLst/>
          </a:prstGeom>
          <a:noFill/>
        </p:spPr>
        <p:txBody>
          <a:bodyPr wrap="square" rtlCol="0">
            <a:spAutoFit/>
          </a:bodyPr>
          <a:lstStyle/>
          <a:p>
            <a:r>
              <a:rPr lang="en-GB" sz="2800" b="1" dirty="0" smtClean="0"/>
              <a:t>Total – 115</a:t>
            </a:r>
          </a:p>
          <a:p>
            <a:endParaRPr lang="en-GB" sz="2800" b="1" dirty="0"/>
          </a:p>
        </p:txBody>
      </p:sp>
      <p:pic>
        <p:nvPicPr>
          <p:cNvPr id="10" name="Picture 9" descr="IMG_14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428999" y="1142996"/>
            <a:ext cx="6858004" cy="457200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229600" cy="4785395"/>
          </a:xfrm>
        </p:spPr>
        <p:txBody>
          <a:bodyPr>
            <a:noAutofit/>
          </a:bodyPr>
          <a:lstStyle/>
          <a:p>
            <a:pPr>
              <a:buNone/>
            </a:pPr>
            <a:r>
              <a:rPr lang="en-GB" sz="1400" dirty="0" smtClean="0">
                <a:latin typeface="Arial" pitchFamily="34" charset="0"/>
                <a:cs typeface="Arial" pitchFamily="34" charset="0"/>
              </a:rPr>
              <a:t>	The majority of work for this Candidates’ Portfolio is contained within one compact and succinct book, with a painting and shoe design as outcomes. The starting point of the course has been constructed around skills and techniques based workshop studies under a general theme that also allows for her own personal lines of enquiry.</a:t>
            </a:r>
          </a:p>
          <a:p>
            <a:pPr>
              <a:buNone/>
            </a:pPr>
            <a:endParaRPr lang="en-GB" sz="1400" dirty="0" smtClean="0">
              <a:latin typeface="Arial" pitchFamily="34" charset="0"/>
              <a:cs typeface="Arial" pitchFamily="34" charset="0"/>
            </a:endParaRPr>
          </a:p>
          <a:p>
            <a:pPr>
              <a:buNone/>
            </a:pPr>
            <a:r>
              <a:rPr lang="en-GB" sz="1400" dirty="0" smtClean="0">
                <a:latin typeface="Arial" pitchFamily="34" charset="0"/>
                <a:cs typeface="Arial" pitchFamily="34" charset="0"/>
              </a:rPr>
              <a:t> 	</a:t>
            </a:r>
            <a:r>
              <a:rPr lang="en-GB" sz="1400" b="1" dirty="0" smtClean="0">
                <a:latin typeface="Arial" pitchFamily="34" charset="0"/>
                <a:cs typeface="Arial" pitchFamily="34" charset="0"/>
              </a:rPr>
              <a:t>Contextual Understanding: </a:t>
            </a:r>
            <a:r>
              <a:rPr lang="en-GB" sz="1400" dirty="0" smtClean="0">
                <a:latin typeface="Arial" pitchFamily="34" charset="0"/>
                <a:cs typeface="Arial" pitchFamily="34" charset="0"/>
              </a:rPr>
              <a:t>Within the CP1 book, there is clear evidence of investigating the work of artists and cultures in particular, aiding exploration and in turn, widening the range of possible ideas. Her written and visual annotation demonstrates understanding of how and why the works of these artists were produced and are appropriate to her creative practice.</a:t>
            </a:r>
          </a:p>
          <a:p>
            <a:pPr>
              <a:buNone/>
            </a:pPr>
            <a:endParaRPr lang="en-GB" sz="1400" dirty="0" smtClean="0">
              <a:latin typeface="Arial" pitchFamily="34" charset="0"/>
              <a:cs typeface="Arial" pitchFamily="34" charset="0"/>
            </a:endParaRPr>
          </a:p>
          <a:p>
            <a:pPr>
              <a:buNone/>
            </a:pPr>
            <a:r>
              <a:rPr lang="en-GB" sz="1400" dirty="0" smtClean="0">
                <a:latin typeface="Arial" pitchFamily="34" charset="0"/>
                <a:cs typeface="Arial" pitchFamily="34" charset="0"/>
              </a:rPr>
              <a:t> 	</a:t>
            </a:r>
            <a:r>
              <a:rPr lang="en-GB" sz="1400" b="1" dirty="0" smtClean="0">
                <a:latin typeface="Arial" pitchFamily="34" charset="0"/>
                <a:cs typeface="Arial" pitchFamily="34" charset="0"/>
              </a:rPr>
              <a:t>Creative Making: </a:t>
            </a:r>
            <a:r>
              <a:rPr lang="en-GB" sz="1400" dirty="0" smtClean="0">
                <a:latin typeface="Arial" pitchFamily="34" charset="0"/>
                <a:cs typeface="Arial" pitchFamily="34" charset="0"/>
              </a:rPr>
              <a:t>There is good evidence of experimentation with techniques and purposeful developments support the progression of ideas. The handling of media such as paint, pencil, pen and pastel is very strong, as is the selection and use of other materials, including new media.</a:t>
            </a:r>
          </a:p>
          <a:p>
            <a:pPr>
              <a:buNone/>
            </a:pPr>
            <a:endParaRPr lang="en-GB" sz="1400" dirty="0" smtClean="0">
              <a:latin typeface="Arial" pitchFamily="34" charset="0"/>
              <a:cs typeface="Arial" pitchFamily="34" charset="0"/>
            </a:endParaRPr>
          </a:p>
          <a:p>
            <a:pPr>
              <a:buNone/>
            </a:pPr>
            <a:r>
              <a:rPr lang="en-GB" sz="1400" dirty="0" smtClean="0">
                <a:latin typeface="Arial" pitchFamily="34" charset="0"/>
                <a:cs typeface="Arial" pitchFamily="34" charset="0"/>
              </a:rPr>
              <a:t>       </a:t>
            </a:r>
            <a:r>
              <a:rPr lang="en-GB" sz="1400" b="1" dirty="0" smtClean="0">
                <a:latin typeface="Arial" pitchFamily="34" charset="0"/>
                <a:cs typeface="Arial" pitchFamily="34" charset="0"/>
              </a:rPr>
              <a:t>Reflective Recording: </a:t>
            </a:r>
            <a:r>
              <a:rPr lang="en-GB" sz="1400" dirty="0" smtClean="0">
                <a:latin typeface="Arial" pitchFamily="34" charset="0"/>
                <a:cs typeface="Arial" pitchFamily="34" charset="0"/>
              </a:rPr>
              <a:t>The candidate has commendably utilised opportunities to work with first hand experiences, including drawing from direct observation, as part of her research and recording of ideas. Her final outcomes of shoes and a canvas have been produced showing clear development from initial research and ideas. </a:t>
            </a:r>
          </a:p>
          <a:p>
            <a:pPr>
              <a:buNone/>
            </a:pPr>
            <a:endParaRPr lang="en-GB" sz="1400" dirty="0" smtClean="0">
              <a:latin typeface="Arial" pitchFamily="34" charset="0"/>
              <a:cs typeface="Arial" pitchFamily="34" charset="0"/>
            </a:endParaRPr>
          </a:p>
          <a:p>
            <a:pPr>
              <a:buNone/>
            </a:pPr>
            <a:r>
              <a:rPr lang="en-GB" sz="1400" b="1" dirty="0" smtClean="0">
                <a:latin typeface="Arial" pitchFamily="34" charset="0"/>
                <a:cs typeface="Arial" pitchFamily="34" charset="0"/>
              </a:rPr>
              <a:t>       Personal presentation: </a:t>
            </a:r>
            <a:r>
              <a:rPr lang="en-GB" sz="1400" dirty="0" smtClean="0">
                <a:latin typeface="Arial" pitchFamily="34" charset="0"/>
                <a:cs typeface="Arial" pitchFamily="34" charset="0"/>
              </a:rPr>
              <a:t>The candidate has clearly realised  intentions and made an innovative, highly individual and personal response with explicit and appropriate connections between her work and that of other artists and designers </a:t>
            </a:r>
          </a:p>
          <a:p>
            <a:pPr>
              <a:buNone/>
            </a:pPr>
            <a:endParaRPr lang="en-GB" sz="1400" dirty="0">
              <a:latin typeface="Arial" pitchFamily="34" charset="0"/>
              <a:cs typeface="Arial" pitchFamily="34" charset="0"/>
            </a:endParaRPr>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464100" cy="1194397"/>
          </a:xfrm>
          <a:prstGeom prst="rect">
            <a:avLst/>
          </a:prstGeom>
          <a:noFill/>
          <a:ln w="9525">
            <a:noFill/>
            <a:miter lim="800000"/>
            <a:headEnd/>
            <a:tailEnd/>
          </a:ln>
        </p:spPr>
      </p:pic>
      <p:sp>
        <p:nvSpPr>
          <p:cNvPr id="5" name="Title 1"/>
          <p:cNvSpPr txBox="1">
            <a:spLocks/>
          </p:cNvSpPr>
          <p:nvPr/>
        </p:nvSpPr>
        <p:spPr>
          <a:xfrm>
            <a:off x="2411760"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4</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96952"/>
            <a:ext cx="6408712" cy="1470025"/>
          </a:xfrm>
        </p:spPr>
        <p:txBody>
          <a:bodyPr>
            <a:normAutofit/>
          </a:bodyPr>
          <a:lstStyle/>
          <a:p>
            <a:pPr algn="l"/>
            <a:r>
              <a:rPr lang="en-GB" sz="3200" b="1" dirty="0" smtClean="0"/>
              <a:t>Candidate 5</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428999" y="1142998"/>
            <a:ext cx="6858002" cy="457200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51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35696" y="1628800"/>
            <a:ext cx="5400600" cy="496855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8" name="Picture 7" descr="IMG_15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700808"/>
            <a:ext cx="7092280" cy="472818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14282" y="3140968"/>
            <a:ext cx="4857784"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51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266729" y="980729"/>
            <a:ext cx="6858000" cy="489654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80928"/>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51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369962" y="939947"/>
            <a:ext cx="6453336" cy="509473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428596" y="2204864"/>
            <a:ext cx="5143536"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51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102550" y="1788149"/>
            <a:ext cx="6899340" cy="32403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0" y="2204864"/>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6" name="Picture 5" descr="P104058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49193" y="0"/>
            <a:ext cx="4994807"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51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7584" y="1674869"/>
            <a:ext cx="7560840" cy="518313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7544" y="1621132"/>
            <a:ext cx="8352928" cy="499915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1700808"/>
            <a:ext cx="7416824" cy="494454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5616" y="1628800"/>
            <a:ext cx="6912768" cy="494885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59632" y="1628800"/>
            <a:ext cx="6984776" cy="487328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7575635" cy="511256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5616" y="1656797"/>
            <a:ext cx="7200800" cy="500027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628800"/>
            <a:ext cx="6984776" cy="488687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52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628800"/>
            <a:ext cx="6984776" cy="4961149"/>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5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512" y="1640551"/>
            <a:ext cx="8604448" cy="52174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4058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055806" y="0"/>
            <a:ext cx="5088194" cy="6858000"/>
          </a:xfrm>
          <a:prstGeom prst="rect">
            <a:avLst/>
          </a:prstGeom>
        </p:spPr>
      </p:pic>
      <p:sp>
        <p:nvSpPr>
          <p:cNvPr id="6" name="Title 1"/>
          <p:cNvSpPr txBox="1">
            <a:spLocks/>
          </p:cNvSpPr>
          <p:nvPr/>
        </p:nvSpPr>
        <p:spPr>
          <a:xfrm>
            <a:off x="0" y="2204864"/>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9552" y="1745432"/>
            <a:ext cx="7862544" cy="511256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3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7544" y="1697765"/>
            <a:ext cx="7740352" cy="497159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3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7584" y="1700808"/>
            <a:ext cx="7016835" cy="501317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3768"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3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47664" y="1747212"/>
            <a:ext cx="5976664" cy="492214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2735288"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
        <p:nvSpPr>
          <p:cNvPr id="8" name="TextBox 7"/>
          <p:cNvSpPr txBox="1"/>
          <p:nvPr/>
        </p:nvSpPr>
        <p:spPr>
          <a:xfrm>
            <a:off x="285720" y="1988840"/>
            <a:ext cx="2214578" cy="1815882"/>
          </a:xfrm>
          <a:prstGeom prst="rect">
            <a:avLst/>
          </a:prstGeom>
          <a:noFill/>
        </p:spPr>
        <p:txBody>
          <a:bodyPr wrap="square" rtlCol="0">
            <a:spAutoFit/>
          </a:bodyPr>
          <a:lstStyle/>
          <a:p>
            <a:r>
              <a:rPr lang="en-GB" sz="2800" b="1" dirty="0" smtClean="0"/>
              <a:t>A01 – 30</a:t>
            </a:r>
          </a:p>
          <a:p>
            <a:r>
              <a:rPr lang="en-GB" sz="2800" b="1" dirty="0" smtClean="0"/>
              <a:t>A02 – 30</a:t>
            </a:r>
          </a:p>
          <a:p>
            <a:r>
              <a:rPr lang="en-GB" sz="2800" b="1" dirty="0" smtClean="0"/>
              <a:t>A03 – 30</a:t>
            </a:r>
          </a:p>
          <a:p>
            <a:r>
              <a:rPr lang="en-GB" sz="2800" b="1" dirty="0" smtClean="0"/>
              <a:t>AO4 - 30</a:t>
            </a:r>
            <a:endParaRPr lang="en-GB" sz="2800" b="1" dirty="0"/>
          </a:p>
        </p:txBody>
      </p:sp>
      <p:sp>
        <p:nvSpPr>
          <p:cNvPr id="9" name="TextBox 8"/>
          <p:cNvSpPr txBox="1"/>
          <p:nvPr/>
        </p:nvSpPr>
        <p:spPr>
          <a:xfrm>
            <a:off x="214282" y="3861048"/>
            <a:ext cx="3026078" cy="523220"/>
          </a:xfrm>
          <a:prstGeom prst="rect">
            <a:avLst/>
          </a:prstGeom>
          <a:noFill/>
        </p:spPr>
        <p:txBody>
          <a:bodyPr wrap="square" rtlCol="0">
            <a:spAutoFit/>
          </a:bodyPr>
          <a:lstStyle/>
          <a:p>
            <a:r>
              <a:rPr lang="en-GB" sz="2800" b="1" dirty="0" smtClean="0"/>
              <a:t>Total – 120</a:t>
            </a:r>
            <a:endParaRPr lang="en-GB" sz="2800" b="1" dirty="0"/>
          </a:p>
        </p:txBody>
      </p:sp>
      <p:pic>
        <p:nvPicPr>
          <p:cNvPr id="10" name="Picture 9" descr="IMG_15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231232" y="1772816"/>
            <a:ext cx="6912768" cy="453650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5040560"/>
          </a:xfrm>
        </p:spPr>
        <p:txBody>
          <a:bodyPr>
            <a:normAutofit fontScale="62500" lnSpcReduction="20000"/>
          </a:bodyPr>
          <a:lstStyle/>
          <a:p>
            <a:pPr>
              <a:buNone/>
            </a:pPr>
            <a:r>
              <a:rPr lang="en-GB" sz="2900" dirty="0" smtClean="0"/>
              <a:t>	</a:t>
            </a:r>
            <a:r>
              <a:rPr lang="en-GB" sz="2500" dirty="0" smtClean="0">
                <a:latin typeface="Arial" pitchFamily="34" charset="0"/>
                <a:cs typeface="Arial" pitchFamily="34" charset="0"/>
              </a:rPr>
              <a:t>This extensive presentation of an Art and Design Candidate Portfolio consists of a number of  high quality canvas outcomes inspired by a response to ‘Natural forms’ as a theme. There is also a well designed and constructed 3D hat inspired by and clearly linked to the work of an artist that fully complements their personal lines of enquiry. All of this work is supported by a presentation of A2 sheets  incorporating  studies, experimentation and annotation with further extension work in a sketchbook comprised of artwork, ideas, and plans.</a:t>
            </a:r>
          </a:p>
          <a:p>
            <a:pPr>
              <a:buNone/>
            </a:pPr>
            <a:endParaRPr lang="en-GB" sz="2500" dirty="0" smtClean="0">
              <a:latin typeface="Arial" pitchFamily="34" charset="0"/>
              <a:cs typeface="Arial" pitchFamily="34" charset="0"/>
            </a:endParaRPr>
          </a:p>
          <a:p>
            <a:pPr>
              <a:buNone/>
            </a:pPr>
            <a:r>
              <a:rPr lang="en-GB" sz="2500" dirty="0" smtClean="0">
                <a:latin typeface="Arial" pitchFamily="34" charset="0"/>
                <a:cs typeface="Arial" pitchFamily="34" charset="0"/>
              </a:rPr>
              <a:t>	The four Assessment Objectives are fully covered with refined, well-executed examples in evidence and, perhaps, a quantity of work that could be considered as above and beyond what is required to warrant full marks. This is not intended to be a critical or negative comment, as the candidate is to be congratulated for their output; but as a guide to indicate to Centres and candidates that a Portfolio of less quantity can still achieve full marks. However, it should be noted that the immersive and highly motivated  approach seen here has undoubtedly cultivated the fluency and command of technique associated  with higher levels/qualifications.</a:t>
            </a:r>
          </a:p>
          <a:p>
            <a:pPr>
              <a:buNone/>
            </a:pPr>
            <a:endParaRPr lang="en-GB" sz="2500" dirty="0" smtClean="0">
              <a:latin typeface="Arial" pitchFamily="34" charset="0"/>
              <a:cs typeface="Arial" pitchFamily="34" charset="0"/>
            </a:endParaRPr>
          </a:p>
          <a:p>
            <a:pPr>
              <a:buNone/>
            </a:pPr>
            <a:r>
              <a:rPr lang="en-GB" sz="2500" dirty="0" smtClean="0">
                <a:latin typeface="Arial" pitchFamily="34" charset="0"/>
                <a:cs typeface="Arial" pitchFamily="34" charset="0"/>
              </a:rPr>
              <a:t>	Photography has  been used sensitively, and in conjunction with other forms of recording from direct observation, has supported the development of ideas. Experimentation with media, including paint, pencil and collage is purposeful and innovative. The journey from theme and initial concepts through to outcomes is clear and comprehensive, with intentions and connections between the candidates’ work and that of others fully explained.</a:t>
            </a:r>
          </a:p>
          <a:p>
            <a:pPr>
              <a:buNone/>
            </a:pPr>
            <a:endParaRPr lang="en-GB" b="1" dirty="0">
              <a:latin typeface="Arial" pitchFamily="34" charset="0"/>
              <a:cs typeface="Arial" pitchFamily="34" charset="0"/>
            </a:endParaRPr>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5" name="Title 1"/>
          <p:cNvSpPr txBox="1">
            <a:spLocks/>
          </p:cNvSpPr>
          <p:nvPr/>
        </p:nvSpPr>
        <p:spPr>
          <a:xfrm>
            <a:off x="2735288"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5</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92896"/>
            <a:ext cx="6408712" cy="1470025"/>
          </a:xfrm>
        </p:spPr>
        <p:txBody>
          <a:bodyPr>
            <a:normAutofit/>
          </a:bodyPr>
          <a:lstStyle/>
          <a:p>
            <a:pPr algn="l"/>
            <a:r>
              <a:rPr lang="en-GB" sz="3200" b="1" dirty="0" smtClean="0"/>
              <a:t>Candidate 6 </a:t>
            </a:r>
            <a:br>
              <a:rPr lang="en-GB" sz="3200" b="1" dirty="0" smtClean="0"/>
            </a:br>
            <a:r>
              <a:rPr lang="en-GB" sz="3200" b="1" dirty="0" smtClean="0"/>
              <a:t>Portfolio (Art &amp; Design)</a:t>
            </a:r>
            <a:endParaRPr lang="en-GB" sz="3200" b="1" dirty="0"/>
          </a:p>
        </p:txBody>
      </p:sp>
      <p:pic>
        <p:nvPicPr>
          <p:cNvPr id="1026"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5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401233" y="1170767"/>
            <a:ext cx="6913533" cy="4572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55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6984776" cy="497463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6"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8" name="Picture 7" descr="IMG_15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9592" y="1700808"/>
            <a:ext cx="6984776" cy="490277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339752" y="33265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55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5616" y="1628800"/>
            <a:ext cx="6840760" cy="48378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6" name="Title 1"/>
          <p:cNvSpPr txBox="1">
            <a:spLocks/>
          </p:cNvSpPr>
          <p:nvPr/>
        </p:nvSpPr>
        <p:spPr>
          <a:xfrm>
            <a:off x="0" y="162880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P10405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7944" y="0"/>
            <a:ext cx="5076056" cy="6858000"/>
          </a:xfrm>
          <a:prstGeom prst="rect">
            <a:avLst/>
          </a:prstGeom>
        </p:spPr>
      </p:pic>
      <p:sp>
        <p:nvSpPr>
          <p:cNvPr id="8" name="TextBox 7"/>
          <p:cNvSpPr txBox="1"/>
          <p:nvPr/>
        </p:nvSpPr>
        <p:spPr>
          <a:xfrm>
            <a:off x="642910" y="3068960"/>
            <a:ext cx="2669458" cy="1815882"/>
          </a:xfrm>
          <a:prstGeom prst="rect">
            <a:avLst/>
          </a:prstGeom>
          <a:noFill/>
        </p:spPr>
        <p:txBody>
          <a:bodyPr wrap="square" rtlCol="0">
            <a:spAutoFit/>
          </a:bodyPr>
          <a:lstStyle/>
          <a:p>
            <a:r>
              <a:rPr lang="en-GB" sz="2800" b="1" dirty="0" smtClean="0"/>
              <a:t>A01 – 27</a:t>
            </a:r>
          </a:p>
          <a:p>
            <a:r>
              <a:rPr lang="en-GB" sz="2800" b="1" dirty="0" smtClean="0"/>
              <a:t>A02 – 27</a:t>
            </a:r>
          </a:p>
          <a:p>
            <a:r>
              <a:rPr lang="en-GB" sz="2800" b="1" dirty="0" smtClean="0"/>
              <a:t>A03 – 28</a:t>
            </a:r>
          </a:p>
          <a:p>
            <a:r>
              <a:rPr lang="en-GB" sz="2800" b="1" dirty="0" smtClean="0"/>
              <a:t>AO4 - 29</a:t>
            </a:r>
            <a:endParaRPr lang="en-GB" sz="2800" b="1" dirty="0"/>
          </a:p>
        </p:txBody>
      </p:sp>
      <p:sp>
        <p:nvSpPr>
          <p:cNvPr id="9" name="TextBox 8"/>
          <p:cNvSpPr txBox="1"/>
          <p:nvPr/>
        </p:nvSpPr>
        <p:spPr>
          <a:xfrm>
            <a:off x="642910" y="4929198"/>
            <a:ext cx="2500330" cy="523220"/>
          </a:xfrm>
          <a:prstGeom prst="rect">
            <a:avLst/>
          </a:prstGeom>
          <a:noFill/>
        </p:spPr>
        <p:txBody>
          <a:bodyPr wrap="square" rtlCol="0">
            <a:spAutoFit/>
          </a:bodyPr>
          <a:lstStyle/>
          <a:p>
            <a:r>
              <a:rPr lang="en-GB" sz="2800" b="1" dirty="0" smtClean="0"/>
              <a:t>Total – 111</a:t>
            </a:r>
            <a:endParaRPr lang="en-GB" sz="28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85293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5"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7" name="Picture 6" descr="IMG_156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2984754" y="939175"/>
            <a:ext cx="6774893" cy="489654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sp>
        <p:nvSpPr>
          <p:cNvPr id="5" name="Title 1"/>
          <p:cNvSpPr txBox="1">
            <a:spLocks/>
          </p:cNvSpPr>
          <p:nvPr/>
        </p:nvSpPr>
        <p:spPr>
          <a:xfrm>
            <a:off x="2123728" y="260648"/>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6" descr="IMG_15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844824"/>
            <a:ext cx="6876256" cy="458417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8" name="Picture 7" descr="IMG_156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6912768" cy="483649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628800"/>
            <a:ext cx="7236296" cy="4824197"/>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6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628800"/>
            <a:ext cx="7380312" cy="492020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420888"/>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6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219760" y="933760"/>
            <a:ext cx="6879927" cy="496855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5" name="Picture 4" descr="IMG_15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648" y="1916832"/>
            <a:ext cx="5940152" cy="3960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1628800"/>
            <a:ext cx="7200800" cy="4800533"/>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769435"/>
            <a:ext cx="7632848" cy="508856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6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1600" y="1628800"/>
            <a:ext cx="6984776" cy="49396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428736"/>
            <a:ext cx="8501122" cy="5240624"/>
          </a:xfrm>
        </p:spPr>
        <p:txBody>
          <a:bodyPr>
            <a:noAutofit/>
          </a:bodyPr>
          <a:lstStyle/>
          <a:p>
            <a:pPr>
              <a:buNone/>
            </a:pPr>
            <a:r>
              <a:rPr lang="en-GB" sz="1300" dirty="0" smtClean="0">
                <a:latin typeface="Arial" pitchFamily="34" charset="0"/>
                <a:cs typeface="Arial" pitchFamily="34" charset="0"/>
              </a:rPr>
              <a:t>	This Art </a:t>
            </a:r>
            <a:r>
              <a:rPr lang="en-GB" sz="1300" dirty="0">
                <a:latin typeface="Arial" pitchFamily="34" charset="0"/>
                <a:cs typeface="Arial" pitchFamily="34" charset="0"/>
              </a:rPr>
              <a:t>&amp; Design </a:t>
            </a:r>
            <a:r>
              <a:rPr lang="en-GB" sz="1300" dirty="0" smtClean="0">
                <a:latin typeface="Arial" pitchFamily="34" charset="0"/>
                <a:cs typeface="Arial" pitchFamily="34" charset="0"/>
              </a:rPr>
              <a:t>submission could also have been entered as a Graphic Communication endorsement, </a:t>
            </a:r>
            <a:r>
              <a:rPr lang="en-GB" sz="1300" dirty="0">
                <a:latin typeface="Arial" pitchFamily="34" charset="0"/>
                <a:cs typeface="Arial" pitchFamily="34" charset="0"/>
              </a:rPr>
              <a:t>as </a:t>
            </a:r>
            <a:r>
              <a:rPr lang="en-GB" sz="1300" dirty="0" smtClean="0">
                <a:latin typeface="Arial" pitchFamily="34" charset="0"/>
                <a:cs typeface="Arial" pitchFamily="34" charset="0"/>
              </a:rPr>
              <a:t>apart </a:t>
            </a:r>
            <a:r>
              <a:rPr lang="en-GB" sz="1300" dirty="0">
                <a:latin typeface="Arial" pitchFamily="34" charset="0"/>
                <a:cs typeface="Arial" pitchFamily="34" charset="0"/>
              </a:rPr>
              <a:t>from some drawing work in the </a:t>
            </a:r>
            <a:r>
              <a:rPr lang="en-GB" sz="1300" dirty="0" smtClean="0">
                <a:latin typeface="Arial" pitchFamily="34" charset="0"/>
                <a:cs typeface="Arial" pitchFamily="34" charset="0"/>
              </a:rPr>
              <a:t>sketchbook and the printed outcome, the presentation is predominantly composed of Graphics related digital processes and techniques.  Nevertheless</a:t>
            </a:r>
            <a:r>
              <a:rPr lang="en-GB" sz="1300" dirty="0">
                <a:latin typeface="Arial" pitchFamily="34" charset="0"/>
                <a:cs typeface="Arial" pitchFamily="34" charset="0"/>
              </a:rPr>
              <a:t>, the quality of evidence for all the Assessment Objectives is very good, particularly in Personal Presentation and with the final print outcomes.</a:t>
            </a:r>
          </a:p>
          <a:p>
            <a:pPr>
              <a:buNone/>
            </a:pPr>
            <a:r>
              <a:rPr lang="en-GB" sz="1300" dirty="0" smtClean="0">
                <a:latin typeface="Arial" pitchFamily="34" charset="0"/>
                <a:cs typeface="Arial" pitchFamily="34" charset="0"/>
              </a:rPr>
              <a:t>	</a:t>
            </a:r>
          </a:p>
          <a:p>
            <a:pPr>
              <a:buNone/>
            </a:pPr>
            <a:r>
              <a:rPr lang="en-GB" sz="1300" dirty="0" smtClean="0">
                <a:latin typeface="Arial" pitchFamily="34" charset="0"/>
                <a:cs typeface="Arial" pitchFamily="34" charset="0"/>
              </a:rPr>
              <a:t>	</a:t>
            </a:r>
            <a:r>
              <a:rPr lang="en-GB" sz="1300" b="1" dirty="0" smtClean="0">
                <a:latin typeface="Arial" pitchFamily="34" charset="0"/>
                <a:cs typeface="Arial" pitchFamily="34" charset="0"/>
              </a:rPr>
              <a:t>Contextual Understanding </a:t>
            </a:r>
            <a:r>
              <a:rPr lang="en-GB" sz="1300" dirty="0" smtClean="0">
                <a:latin typeface="Arial" pitchFamily="34" charset="0"/>
                <a:cs typeface="Arial" pitchFamily="34" charset="0"/>
              </a:rPr>
              <a:t>is strong, with the study of buildings and the investigation of artists clearly an overall influence on the development of ideas and outcomes presented by the candidate.</a:t>
            </a:r>
          </a:p>
          <a:p>
            <a:pPr>
              <a:buNone/>
            </a:pPr>
            <a:r>
              <a:rPr lang="en-GB" sz="1300" dirty="0" smtClean="0">
                <a:latin typeface="Arial" pitchFamily="34" charset="0"/>
                <a:cs typeface="Arial" pitchFamily="34" charset="0"/>
              </a:rPr>
              <a:t>	</a:t>
            </a:r>
          </a:p>
          <a:p>
            <a:pPr>
              <a:buNone/>
            </a:pPr>
            <a:r>
              <a:rPr lang="en-GB" sz="1300" dirty="0">
                <a:latin typeface="Arial" pitchFamily="34" charset="0"/>
                <a:cs typeface="Arial" pitchFamily="34" charset="0"/>
              </a:rPr>
              <a:t>	</a:t>
            </a:r>
            <a:r>
              <a:rPr lang="en-GB" sz="1300" b="1" dirty="0" smtClean="0">
                <a:latin typeface="Arial" pitchFamily="34" charset="0"/>
                <a:cs typeface="Arial" pitchFamily="34" charset="0"/>
              </a:rPr>
              <a:t>Creative </a:t>
            </a:r>
            <a:r>
              <a:rPr lang="en-GB" sz="1300" b="1" dirty="0">
                <a:latin typeface="Arial" pitchFamily="34" charset="0"/>
                <a:cs typeface="Arial" pitchFamily="34" charset="0"/>
              </a:rPr>
              <a:t>Making </a:t>
            </a:r>
            <a:r>
              <a:rPr lang="en-GB" sz="1300" dirty="0">
                <a:latin typeface="Arial" pitchFamily="34" charset="0"/>
                <a:cs typeface="Arial" pitchFamily="34" charset="0"/>
              </a:rPr>
              <a:t>is </a:t>
            </a:r>
            <a:r>
              <a:rPr lang="en-GB" sz="1300" dirty="0" smtClean="0">
                <a:latin typeface="Arial" pitchFamily="34" charset="0"/>
                <a:cs typeface="Arial" pitchFamily="34" charset="0"/>
              </a:rPr>
              <a:t>restricted to </a:t>
            </a:r>
            <a:r>
              <a:rPr lang="en-GB" sz="1300" dirty="0">
                <a:latin typeface="Arial" pitchFamily="34" charset="0"/>
                <a:cs typeface="Arial" pitchFamily="34" charset="0"/>
              </a:rPr>
              <a:t>evidence of just printmaking, drawing and some photography, </a:t>
            </a:r>
            <a:r>
              <a:rPr lang="en-GB" sz="1300" dirty="0" smtClean="0">
                <a:latin typeface="Arial" pitchFamily="34" charset="0"/>
                <a:cs typeface="Arial" pitchFamily="34" charset="0"/>
              </a:rPr>
              <a:t>and experimentation </a:t>
            </a:r>
            <a:r>
              <a:rPr lang="en-GB" sz="1300" dirty="0">
                <a:latin typeface="Arial" pitchFamily="34" charset="0"/>
                <a:cs typeface="Arial" pitchFamily="34" charset="0"/>
              </a:rPr>
              <a:t>with </a:t>
            </a:r>
            <a:r>
              <a:rPr lang="en-GB" sz="1300" dirty="0" smtClean="0">
                <a:latin typeface="Arial" pitchFamily="34" charset="0"/>
                <a:cs typeface="Arial" pitchFamily="34" charset="0"/>
              </a:rPr>
              <a:t>materials is limited as a result. However, </a:t>
            </a:r>
            <a:r>
              <a:rPr lang="en-GB" sz="1300" dirty="0">
                <a:latin typeface="Arial" pitchFamily="34" charset="0"/>
                <a:cs typeface="Arial" pitchFamily="34" charset="0"/>
              </a:rPr>
              <a:t>this </a:t>
            </a:r>
            <a:r>
              <a:rPr lang="en-GB" sz="1300" dirty="0" smtClean="0">
                <a:latin typeface="Arial" pitchFamily="34" charset="0"/>
                <a:cs typeface="Arial" pitchFamily="34" charset="0"/>
              </a:rPr>
              <a:t>is to some degree </a:t>
            </a:r>
            <a:r>
              <a:rPr lang="en-GB" sz="1300" dirty="0">
                <a:latin typeface="Arial" pitchFamily="34" charset="0"/>
                <a:cs typeface="Arial" pitchFamily="34" charset="0"/>
              </a:rPr>
              <a:t>compensated </a:t>
            </a:r>
            <a:r>
              <a:rPr lang="en-GB" sz="1300" dirty="0" smtClean="0">
                <a:latin typeface="Arial" pitchFamily="34" charset="0"/>
                <a:cs typeface="Arial" pitchFamily="34" charset="0"/>
              </a:rPr>
              <a:t>for </a:t>
            </a:r>
            <a:r>
              <a:rPr lang="en-GB" sz="1300" dirty="0">
                <a:latin typeface="Arial" pitchFamily="34" charset="0"/>
                <a:cs typeface="Arial" pitchFamily="34" charset="0"/>
              </a:rPr>
              <a:t>by the high level of skill </a:t>
            </a:r>
            <a:r>
              <a:rPr lang="en-GB" sz="1300" dirty="0" smtClean="0">
                <a:latin typeface="Arial" pitchFamily="34" charset="0"/>
                <a:cs typeface="Arial" pitchFamily="34" charset="0"/>
              </a:rPr>
              <a:t>in, and </a:t>
            </a:r>
            <a:r>
              <a:rPr lang="en-GB" sz="1300" dirty="0">
                <a:latin typeface="Arial" pitchFamily="34" charset="0"/>
                <a:cs typeface="Arial" pitchFamily="34" charset="0"/>
              </a:rPr>
              <a:t>quality </a:t>
            </a:r>
            <a:r>
              <a:rPr lang="en-GB" sz="1300" dirty="0" smtClean="0">
                <a:latin typeface="Arial" pitchFamily="34" charset="0"/>
                <a:cs typeface="Arial" pitchFamily="34" charset="0"/>
              </a:rPr>
              <a:t>of, </a:t>
            </a:r>
            <a:r>
              <a:rPr lang="en-GB" sz="1300" dirty="0">
                <a:latin typeface="Arial" pitchFamily="34" charset="0"/>
                <a:cs typeface="Arial" pitchFamily="34" charset="0"/>
              </a:rPr>
              <a:t>the outcomes. </a:t>
            </a:r>
            <a:r>
              <a:rPr lang="en-GB" sz="1300" dirty="0" smtClean="0">
                <a:latin typeface="Arial" pitchFamily="34" charset="0"/>
                <a:cs typeface="Arial" pitchFamily="34" charset="0"/>
              </a:rPr>
              <a:t>On close inspection there </a:t>
            </a:r>
            <a:r>
              <a:rPr lang="en-GB" sz="1300" dirty="0">
                <a:latin typeface="Arial" pitchFamily="34" charset="0"/>
                <a:cs typeface="Arial" pitchFamily="34" charset="0"/>
              </a:rPr>
              <a:t>is also </a:t>
            </a:r>
            <a:r>
              <a:rPr lang="en-GB" sz="1300" dirty="0" smtClean="0">
                <a:latin typeface="Arial" pitchFamily="34" charset="0"/>
                <a:cs typeface="Arial" pitchFamily="34" charset="0"/>
              </a:rPr>
              <a:t>some evidence </a:t>
            </a:r>
            <a:r>
              <a:rPr lang="en-GB" sz="1300" dirty="0">
                <a:latin typeface="Arial" pitchFamily="34" charset="0"/>
                <a:cs typeface="Arial" pitchFamily="34" charset="0"/>
              </a:rPr>
              <a:t>on one sheet of the candidate having worked in textiles, </a:t>
            </a:r>
            <a:r>
              <a:rPr lang="en-GB" sz="1300" dirty="0" smtClean="0">
                <a:latin typeface="Arial" pitchFamily="34" charset="0"/>
                <a:cs typeface="Arial" pitchFamily="34" charset="0"/>
              </a:rPr>
              <a:t>using free-arm embroidery as a drawing tool. </a:t>
            </a:r>
            <a:r>
              <a:rPr lang="en-GB" sz="1300" dirty="0">
                <a:latin typeface="Arial" pitchFamily="34" charset="0"/>
                <a:cs typeface="Arial" pitchFamily="34" charset="0"/>
              </a:rPr>
              <a:t>This evidence </a:t>
            </a:r>
            <a:r>
              <a:rPr lang="en-GB" sz="1300" dirty="0" smtClean="0">
                <a:latin typeface="Arial" pitchFamily="34" charset="0"/>
                <a:cs typeface="Arial" pitchFamily="34" charset="0"/>
              </a:rPr>
              <a:t>could </a:t>
            </a:r>
            <a:r>
              <a:rPr lang="en-GB" sz="1300" dirty="0">
                <a:latin typeface="Arial" pitchFamily="34" charset="0"/>
                <a:cs typeface="Arial" pitchFamily="34" charset="0"/>
              </a:rPr>
              <a:t>have been more </a:t>
            </a:r>
            <a:r>
              <a:rPr lang="en-GB" sz="1300" dirty="0" smtClean="0">
                <a:latin typeface="Arial" pitchFamily="34" charset="0"/>
                <a:cs typeface="Arial" pitchFamily="34" charset="0"/>
              </a:rPr>
              <a:t>explicit </a:t>
            </a:r>
            <a:r>
              <a:rPr lang="en-GB" sz="1300" dirty="0">
                <a:latin typeface="Arial" pitchFamily="34" charset="0"/>
                <a:cs typeface="Arial" pitchFamily="34" charset="0"/>
              </a:rPr>
              <a:t>if the actual </a:t>
            </a:r>
            <a:r>
              <a:rPr lang="en-GB" sz="1300" dirty="0" smtClean="0">
                <a:latin typeface="Arial" pitchFamily="34" charset="0"/>
                <a:cs typeface="Arial" pitchFamily="34" charset="0"/>
              </a:rPr>
              <a:t>piece , rather than a scanned image of it, had been submitted.</a:t>
            </a:r>
            <a:endParaRPr lang="en-GB" sz="1300" dirty="0">
              <a:latin typeface="Arial" pitchFamily="34" charset="0"/>
              <a:cs typeface="Arial" pitchFamily="34" charset="0"/>
            </a:endParaRPr>
          </a:p>
          <a:p>
            <a:pPr>
              <a:buNone/>
            </a:pPr>
            <a:r>
              <a:rPr lang="en-GB" sz="1300" dirty="0" smtClean="0">
                <a:latin typeface="Arial" pitchFamily="34" charset="0"/>
                <a:cs typeface="Arial" pitchFamily="34" charset="0"/>
              </a:rPr>
              <a:t>	</a:t>
            </a:r>
          </a:p>
          <a:p>
            <a:pPr>
              <a:buNone/>
            </a:pPr>
            <a:r>
              <a:rPr lang="en-GB" sz="1300" dirty="0">
                <a:latin typeface="Arial" pitchFamily="34" charset="0"/>
                <a:cs typeface="Arial" pitchFamily="34" charset="0"/>
              </a:rPr>
              <a:t>	</a:t>
            </a:r>
            <a:r>
              <a:rPr lang="en-GB" sz="1300" dirty="0" smtClean="0">
                <a:latin typeface="Arial" pitchFamily="34" charset="0"/>
                <a:cs typeface="Arial" pitchFamily="34" charset="0"/>
              </a:rPr>
              <a:t>There </a:t>
            </a:r>
            <a:r>
              <a:rPr lang="en-GB" sz="1300" dirty="0">
                <a:latin typeface="Arial" pitchFamily="34" charset="0"/>
                <a:cs typeface="Arial" pitchFamily="34" charset="0"/>
              </a:rPr>
              <a:t>was good evidence of </a:t>
            </a:r>
            <a:r>
              <a:rPr lang="en-GB" sz="1300" b="1" dirty="0">
                <a:latin typeface="Arial" pitchFamily="34" charset="0"/>
                <a:cs typeface="Arial" pitchFamily="34" charset="0"/>
              </a:rPr>
              <a:t>Reflective Recording </a:t>
            </a:r>
            <a:r>
              <a:rPr lang="en-GB" sz="1300" dirty="0">
                <a:latin typeface="Arial" pitchFamily="34" charset="0"/>
                <a:cs typeface="Arial" pitchFamily="34" charset="0"/>
              </a:rPr>
              <a:t>based on personal visits but </a:t>
            </a:r>
            <a:r>
              <a:rPr lang="en-GB" sz="1300" dirty="0" smtClean="0">
                <a:latin typeface="Arial" pitchFamily="34" charset="0"/>
                <a:cs typeface="Arial" pitchFamily="34" charset="0"/>
              </a:rPr>
              <a:t>more </a:t>
            </a:r>
            <a:r>
              <a:rPr lang="en-GB" sz="1300" dirty="0">
                <a:latin typeface="Arial" pitchFamily="34" charset="0"/>
                <a:cs typeface="Arial" pitchFamily="34" charset="0"/>
              </a:rPr>
              <a:t>drawings, especially of buildings, from direct observation, rather than from </a:t>
            </a:r>
            <a:r>
              <a:rPr lang="en-GB" sz="1300" dirty="0" smtClean="0">
                <a:latin typeface="Arial" pitchFamily="34" charset="0"/>
                <a:cs typeface="Arial" pitchFamily="34" charset="0"/>
              </a:rPr>
              <a:t>photographs would have enhanced  the submission and generated greater scope for originality and innovation.</a:t>
            </a:r>
          </a:p>
          <a:p>
            <a:pPr>
              <a:buNone/>
            </a:pPr>
            <a:endParaRPr lang="en-GB" sz="1300" dirty="0">
              <a:latin typeface="Arial" pitchFamily="34" charset="0"/>
              <a:cs typeface="Arial" pitchFamily="34" charset="0"/>
            </a:endParaRPr>
          </a:p>
          <a:p>
            <a:pPr>
              <a:buNone/>
            </a:pPr>
            <a:r>
              <a:rPr lang="en-GB" sz="1300" dirty="0" smtClean="0">
                <a:latin typeface="Arial" pitchFamily="34" charset="0"/>
                <a:cs typeface="Arial" pitchFamily="34" charset="0"/>
              </a:rPr>
              <a:t>	</a:t>
            </a:r>
            <a:r>
              <a:rPr lang="en-GB" sz="1300" b="1" dirty="0" smtClean="0">
                <a:latin typeface="Arial" pitchFamily="34" charset="0"/>
                <a:cs typeface="Arial" pitchFamily="34" charset="0"/>
              </a:rPr>
              <a:t>Personal Presentation</a:t>
            </a:r>
            <a:r>
              <a:rPr lang="en-GB" sz="1300" dirty="0" smtClean="0">
                <a:latin typeface="Arial" pitchFamily="34" charset="0"/>
                <a:cs typeface="Arial" pitchFamily="34" charset="0"/>
              </a:rPr>
              <a:t>: The candidate has clearly realised  intentions and made a very strong, in depth personal response to the thematic subject of Landmark Buildings.  To some extent there is repetition throughout the development of ideas and with some careful selection across the overall submission the candidate could have accessed full marks in this AO. </a:t>
            </a:r>
            <a:endParaRPr lang="en-GB" sz="1300" dirty="0">
              <a:latin typeface="Arial" pitchFamily="34" charset="0"/>
              <a:cs typeface="Arial" pitchFamily="34" charset="0"/>
            </a:endParaRPr>
          </a:p>
        </p:txBody>
      </p:sp>
      <p:pic>
        <p:nvPicPr>
          <p:cNvPr id="4"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6632"/>
            <a:ext cx="1584176" cy="1292354"/>
          </a:xfrm>
          <a:prstGeom prst="rect">
            <a:avLst/>
          </a:prstGeom>
          <a:noFill/>
          <a:ln w="9525">
            <a:noFill/>
            <a:miter lim="800000"/>
            <a:headEnd/>
            <a:tailEnd/>
          </a:ln>
        </p:spPr>
      </p:pic>
      <p:sp>
        <p:nvSpPr>
          <p:cNvPr id="5" name="Title 1"/>
          <p:cNvSpPr txBox="1">
            <a:spLocks/>
          </p:cNvSpPr>
          <p:nvPr/>
        </p:nvSpPr>
        <p:spPr>
          <a:xfrm>
            <a:off x="2555776" y="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628800"/>
            <a:ext cx="6984776" cy="465651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700808"/>
            <a:ext cx="7236296" cy="4824197"/>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28800"/>
            <a:ext cx="7236296" cy="4824197"/>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1772816"/>
            <a:ext cx="7164288" cy="477619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212976"/>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731798" y="1041135"/>
            <a:ext cx="5976664" cy="4847739"/>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16</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772816"/>
            <a:ext cx="6876256" cy="4584171"/>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700808"/>
            <a:ext cx="7236296" cy="482419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700808"/>
            <a:ext cx="7020781" cy="468052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16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1817439"/>
            <a:ext cx="7560840" cy="5040561"/>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39752" y="188640"/>
            <a:ext cx="64087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j-lt"/>
                <a:ea typeface="+mj-ea"/>
                <a:cs typeface="+mj-cs"/>
              </a:rPr>
              <a:t>Candidate 6 </a:t>
            </a:r>
            <a:br>
              <a:rPr kumimoji="0" lang="en-GB" sz="3200" b="1" i="0" u="none" strike="noStrike" kern="1200" cap="none" spc="0" normalizeH="0" baseline="0" noProof="0" dirty="0" smtClean="0">
                <a:ln>
                  <a:noFill/>
                </a:ln>
                <a:solidFill>
                  <a:schemeClr val="tx1"/>
                </a:solidFill>
                <a:effectLst/>
                <a:uLnTx/>
                <a:uFillTx/>
                <a:latin typeface="+mj-lt"/>
                <a:ea typeface="+mj-ea"/>
                <a:cs typeface="+mj-cs"/>
              </a:rPr>
            </a:br>
            <a:r>
              <a:rPr kumimoji="0" lang="en-GB" sz="3200" b="1" i="0" u="none" strike="noStrike" kern="1200" cap="none" spc="0" normalizeH="0" baseline="0" noProof="0" dirty="0" smtClean="0">
                <a:ln>
                  <a:noFill/>
                </a:ln>
                <a:solidFill>
                  <a:schemeClr val="tx1"/>
                </a:solidFill>
                <a:effectLst/>
                <a:uLnTx/>
                <a:uFillTx/>
                <a:latin typeface="+mj-lt"/>
                <a:ea typeface="+mj-ea"/>
                <a:cs typeface="+mj-cs"/>
              </a:rPr>
              <a:t>Portfolio (Art &amp; Design)</a:t>
            </a:r>
          </a:p>
        </p:txBody>
      </p:sp>
      <p:pic>
        <p:nvPicPr>
          <p:cNvPr id="7" name="Picture 2" descr="English Logo 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32656"/>
            <a:ext cx="1584176" cy="1292354"/>
          </a:xfrm>
          <a:prstGeom prst="rect">
            <a:avLst/>
          </a:prstGeom>
          <a:noFill/>
          <a:ln w="9525">
            <a:noFill/>
            <a:miter lim="800000"/>
            <a:headEnd/>
            <a:tailEnd/>
          </a:ln>
        </p:spPr>
      </p:pic>
      <p:pic>
        <p:nvPicPr>
          <p:cNvPr id="4" name="Picture 3" descr="IMG_15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84" y="1628800"/>
            <a:ext cx="7524328" cy="50162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eport" ma:contentTypeID="0x0101003DB520055EDDB440B1956AA9AA49CCC9008AC6DD063BF8A843814C93602F2811A8" ma:contentTypeVersion="3" ma:contentTypeDescription="" ma:contentTypeScope="" ma:versionID="ed67c02b7ba8b53eaf33bd4995d14b95">
  <xsd:schema xmlns:xsd="http://www.w3.org/2001/XMLSchema" xmlns:xs="http://www.w3.org/2001/XMLSchema" xmlns:p="http://schemas.microsoft.com/office/2006/metadata/properties" xmlns:ns1="http://schemas.microsoft.com/sharepoint/v3" xmlns:ns3="2f2f9355-f80e-4d7b-937a-0c27cfa03643" targetNamespace="http://schemas.microsoft.com/office/2006/metadata/properties" ma:root="true" ma:fieldsID="0b3018bc0c491f01e46714ca73d4a17f" ns1:_="" ns3:_="">
    <xsd:import namespace="http://schemas.microsoft.com/sharepoint/v3"/>
    <xsd:import namespace="2f2f9355-f80e-4d7b-937a-0c27cfa03643"/>
    <xsd:element name="properties">
      <xsd:complexType>
        <xsd:sequence>
          <xsd:element name="documentManagement">
            <xsd:complexType>
              <xsd:all>
                <xsd:element ref="ns1:RoutingRuleDescription" minOccurs="0"/>
                <xsd:element ref="ns3:WJEC_x0020_Language" minOccurs="0"/>
                <xsd:element ref="ns3:WJEC_x0020_Available_x0020_Online" minOccurs="0"/>
                <xsd:element ref="ns1:PublishingStartDate" minOccurs="0"/>
                <xsd:element ref="ns1:PublishingExpirationDate" minOccurs="0"/>
                <xsd:element ref="ns3:k48d8005054a4dd09ad49b7c837f0781" minOccurs="0"/>
                <xsd:element ref="ns3:TaxCatchAll" minOccurs="0"/>
                <xsd:element ref="ns3:TaxCatchAllLabel" minOccurs="0"/>
                <xsd:element ref="ns3:aa87a6a0bdfe4bfb97a25745bc8270e2" minOccurs="0"/>
                <xsd:element ref="ns3:bd6821cb7d3c4b4ab1e70668a679dc90" minOccurs="0"/>
                <xsd:element ref="ns3:i2be6ccaef284b9d8cadff396f0db8d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3" nillable="true" ma:displayName="Description" ma:internalName="RoutingRuleDescription" ma:readOnly="false">
      <xsd:simpleType>
        <xsd:restriction base="dms:Text">
          <xsd:maxLength value="255"/>
        </xsd:restriction>
      </xsd:simpleType>
    </xsd:element>
    <xsd:element name="PublishingStartDate" ma:index="9" nillable="true" ma:displayName="Scheduling Start Date" ma:internalName="PublishingStartDate">
      <xsd:simpleType>
        <xsd:restriction base="dms:Unknown"/>
      </xsd:simpleType>
    </xsd:element>
    <xsd:element name="PublishingExpirationDate" ma:index="10"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2f9355-f80e-4d7b-937a-0c27cfa03643" elementFormDefault="qualified">
    <xsd:import namespace="http://schemas.microsoft.com/office/2006/documentManagement/types"/>
    <xsd:import namespace="http://schemas.microsoft.com/office/infopath/2007/PartnerControls"/>
    <xsd:element name="WJEC_x0020_Language" ma:index="7" nillable="true" ma:displayName="WJEC Language" ma:default="English" ma:internalName="WJEC_x0020_Languag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WJEC_x0020_Available_x0020_Online" ma:index="8" nillable="true" ma:displayName="WJEC Available Online" ma:default="0" ma:internalName="WJEC_x0020_Available_x0020_Online">
      <xsd:simpleType>
        <xsd:restriction base="dms:Boolean"/>
      </xsd:simpleType>
    </xsd:element>
    <xsd:element name="k48d8005054a4dd09ad49b7c837f0781" ma:index="12" nillable="true" ma:taxonomy="true" ma:internalName="k48d8005054a4dd09ad49b7c837f0781" ma:taxonomyFieldName="WJEC_x0020_Audiences" ma:displayName="WJEC Audiences" ma:default="" ma:fieldId="{448d8005-054a-4dd0-9ad4-9b7c837f0781}" ma:taxonomyMulti="true" ma:sspId="e1033d4c-53f7-4655-8cf6-8161ad0c09ed" ma:termSetId="b89074ec-3517-46a7-9614-0eff0543422f"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9de1963-ebd9-4991-80fe-8418a0c4d772}" ma:internalName="TaxCatchAll" ma:showField="CatchAllData" ma:web="684694db-19af-4efc-9f0d-c0ef77fa74f8">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59de1963-ebd9-4991-80fe-8418a0c4d772}" ma:internalName="TaxCatchAllLabel" ma:readOnly="true" ma:showField="CatchAllDataLabel" ma:web="684694db-19af-4efc-9f0d-c0ef77fa74f8">
      <xsd:complexType>
        <xsd:complexContent>
          <xsd:extension base="dms:MultiChoiceLookup">
            <xsd:sequence>
              <xsd:element name="Value" type="dms:Lookup" maxOccurs="unbounded" minOccurs="0" nillable="true"/>
            </xsd:sequence>
          </xsd:extension>
        </xsd:complexContent>
      </xsd:complexType>
    </xsd:element>
    <xsd:element name="aa87a6a0bdfe4bfb97a25745bc8270e2" ma:index="17" nillable="true" ma:taxonomy="true" ma:internalName="aa87a6a0bdfe4bfb97a25745bc8270e2" ma:taxonomyFieldName="WJEC_x0020_Department" ma:displayName="WJEC Department" ma:default="" ma:fieldId="{aa87a6a0-bdfe-4bfb-97a2-5745bc8270e2}" ma:taxonomyMulti="true" ma:sspId="e1033d4c-53f7-4655-8cf6-8161ad0c09ed" ma:termSetId="076cd7ee-ac20-4cd2-af1f-bceb730fade7" ma:anchorId="00000000-0000-0000-0000-000000000000" ma:open="false" ma:isKeyword="false">
      <xsd:complexType>
        <xsd:sequence>
          <xsd:element ref="pc:Terms" minOccurs="0" maxOccurs="1"/>
        </xsd:sequence>
      </xsd:complexType>
    </xsd:element>
    <xsd:element name="bd6821cb7d3c4b4ab1e70668a679dc90" ma:index="20" nillable="true" ma:taxonomy="true" ma:internalName="bd6821cb7d3c4b4ab1e70668a679dc90" ma:taxonomyFieldName="Level" ma:displayName="WJEC Level" ma:default="" ma:fieldId="{bd6821cb-7d3c-4b4a-b1e7-0668a679dc90}" ma:sspId="e1033d4c-53f7-4655-8cf6-8161ad0c09ed" ma:termSetId="fa8f317e-b53d-4085-af76-4ea65a528b00" ma:anchorId="00000000-0000-0000-0000-000000000000" ma:open="false" ma:isKeyword="false">
      <xsd:complexType>
        <xsd:sequence>
          <xsd:element ref="pc:Terms" minOccurs="0" maxOccurs="1"/>
        </xsd:sequence>
      </xsd:complexType>
    </xsd:element>
    <xsd:element name="i2be6ccaef284b9d8cadff396f0db8d6" ma:index="22" nillable="true" ma:taxonomy="true" ma:internalName="i2be6ccaef284b9d8cadff396f0db8d6" ma:taxonomyFieldName="WJEC_x0020_Subject" ma:displayName="WJEC Subject" ma:default="" ma:fieldId="{22be6cca-ef28-4b9d-8cad-ff396f0db8d6}" ma:sspId="e1033d4c-53f7-4655-8cf6-8161ad0c09ed" ma:termSetId="8c3126d1-d4d2-41e8-bc2c-f4f0690100a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ma:index="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033d4c-53f7-4655-8cf6-8161ad0c09ed" ContentTypeId="0x0101003DB520055EDDB440B1956AA9AA49CCC9"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k48d8005054a4dd09ad49b7c837f0781 xmlns="2f2f9355-f80e-4d7b-937a-0c27cfa03643">
      <Terms xmlns="http://schemas.microsoft.com/office/infopath/2007/PartnerControls"/>
    </k48d8005054a4dd09ad49b7c837f0781>
    <WJEC_x0020_Language xmlns="2f2f9355-f80e-4d7b-937a-0c27cfa03643">
      <Value>English</Value>
    </WJEC_x0020_Language>
    <WJEC_x0020_Available_x0020_Online xmlns="2f2f9355-f80e-4d7b-937a-0c27cfa03643">false</WJEC_x0020_Available_x0020_Online>
    <i2be6ccaef284b9d8cadff396f0db8d6 xmlns="2f2f9355-f80e-4d7b-937a-0c27cfa03643">
      <Terms xmlns="http://schemas.microsoft.com/office/infopath/2007/PartnerControls"/>
    </i2be6ccaef284b9d8cadff396f0db8d6>
    <TaxCatchAll xmlns="2f2f9355-f80e-4d7b-937a-0c27cfa03643"/>
    <bd6821cb7d3c4b4ab1e70668a679dc90 xmlns="2f2f9355-f80e-4d7b-937a-0c27cfa03643">
      <Terms xmlns="http://schemas.microsoft.com/office/infopath/2007/PartnerControls"/>
    </bd6821cb7d3c4b4ab1e70668a679dc90>
    <RoutingRuleDescription xmlns="http://schemas.microsoft.com/sharepoint/v3" xsi:nil="true"/>
    <PublishingExpirationDate xmlns="http://schemas.microsoft.com/sharepoint/v3" xsi:nil="true"/>
    <PublishingStartDate xmlns="http://schemas.microsoft.com/sharepoint/v3" xsi:nil="true"/>
    <aa87a6a0bdfe4bfb97a25745bc8270e2 xmlns="2f2f9355-f80e-4d7b-937a-0c27cfa03643">
      <Terms xmlns="http://schemas.microsoft.com/office/infopath/2007/PartnerControls"/>
    </aa87a6a0bdfe4bfb97a25745bc8270e2>
  </documentManagement>
</p:properties>
</file>

<file path=customXml/itemProps1.xml><?xml version="1.0" encoding="utf-8"?>
<ds:datastoreItem xmlns:ds="http://schemas.openxmlformats.org/officeDocument/2006/customXml" ds:itemID="{BD909D3E-AFAB-4931-8433-9EA6A38FF9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2f9355-f80e-4d7b-937a-0c27cfa03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314B07-BECA-484C-943A-2B5A4B336215}">
  <ds:schemaRefs>
    <ds:schemaRef ds:uri="Microsoft.SharePoint.Taxonomy.ContentTypeSync"/>
  </ds:schemaRefs>
</ds:datastoreItem>
</file>

<file path=customXml/itemProps3.xml><?xml version="1.0" encoding="utf-8"?>
<ds:datastoreItem xmlns:ds="http://schemas.openxmlformats.org/officeDocument/2006/customXml" ds:itemID="{E96CD2C6-6E48-43CB-901B-B3D5F622CC1B}">
  <ds:schemaRefs>
    <ds:schemaRef ds:uri="http://schemas.microsoft.com/sharepoint/v3/contenttype/forms"/>
  </ds:schemaRefs>
</ds:datastoreItem>
</file>

<file path=customXml/itemProps4.xml><?xml version="1.0" encoding="utf-8"?>
<ds:datastoreItem xmlns:ds="http://schemas.openxmlformats.org/officeDocument/2006/customXml" ds:itemID="{91EE3B59-19C5-4039-8215-56892CAD7395}">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2f2f9355-f80e-4d7b-937a-0c27cfa03643"/>
    <ds:schemaRef ds:uri="http://purl.org/dc/dcmitype/"/>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1575</TotalTime>
  <Words>557</Words>
  <Application>Microsoft Macintosh PowerPoint</Application>
  <PresentationFormat>On-screen Show (4:3)</PresentationFormat>
  <Paragraphs>183</Paragraphs>
  <Slides>101</Slides>
  <Notes>1</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Candidate 1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 2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 3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 4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 5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 6  Portfolio (Art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Candidate 1 Portfolio (Art &amp; Design)</dc:title>
  <dc:creator>WJEC</dc:creator>
  <cp:lastModifiedBy>Morris, Rhys</cp:lastModifiedBy>
  <cp:revision>81</cp:revision>
  <dcterms:created xsi:type="dcterms:W3CDTF">2011-10-31T13:01:02Z</dcterms:created>
  <dcterms:modified xsi:type="dcterms:W3CDTF">2012-10-03T10:48:20Z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0x0101003DB520055EDDB440B1956AA9AA49CCC9008AC6DD063BF8A843814C93602F2811A8</vt:lpwstr>
  </property>
  <property fmtid="{D5CDD505-2E9C-101B-9397-08002B2CF9AE}" pid="3" name="_Source">
    <vt:lpwstr>Q:\Art and Design\GCSE\Website - Show all documents\Teacher Guidance Notes\2011 CPD Exemplars\Art &amp; Design\Art and Design 6 Candidates.pptx</vt:lpwstr>
  </property>
</Properties>
</file>