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5"/>
  </p:sldMasterIdLst>
  <p:sldIdLst>
    <p:sldId id="256" r:id="rId6"/>
    <p:sldId id="257" r:id="rId7"/>
    <p:sldId id="258" r:id="rId8"/>
    <p:sldId id="259" r:id="rId9"/>
    <p:sldId id="261" r:id="rId10"/>
    <p:sldId id="260" r:id="rId11"/>
    <p:sldId id="262" r:id="rId12"/>
    <p:sldId id="266" r:id="rId13"/>
    <p:sldId id="267" r:id="rId14"/>
    <p:sldId id="265" r:id="rId15"/>
    <p:sldId id="269" r:id="rId16"/>
    <p:sldId id="270" r:id="rId17"/>
    <p:sldId id="268" r:id="rId18"/>
    <p:sldId id="271" r:id="rId19"/>
    <p:sldId id="272" r:id="rId20"/>
    <p:sldId id="273" r:id="rId21"/>
    <p:sldId id="274" r:id="rId22"/>
    <p:sldId id="275" r:id="rId23"/>
    <p:sldId id="278" r:id="rId24"/>
    <p:sldId id="277" r:id="rId25"/>
    <p:sldId id="281" r:id="rId26"/>
    <p:sldId id="280" r:id="rId27"/>
    <p:sldId id="284" r:id="rId28"/>
    <p:sldId id="285" r:id="rId29"/>
    <p:sldId id="286" r:id="rId30"/>
    <p:sldId id="283" r:id="rId31"/>
    <p:sldId id="263"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3" d="100"/>
          <a:sy n="113" d="100"/>
        </p:scale>
        <p:origin x="-104" y="-16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60"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04F912C-EE0D-1845-86CC-4D3B0CFF61B5}" type="datetimeFigureOut">
              <a:rPr lang="en-GB"/>
              <a:pPr>
                <a:defRPr/>
              </a:pPr>
              <a:t>03/10/2012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869E9C6-59D7-7443-9F5A-F23C6CD3A4C3}" type="slidenum">
              <a:rPr lang="en-GB"/>
              <a:pPr>
                <a:defRPr/>
              </a:pPr>
              <a:t>‹#›</a:t>
            </a:fld>
            <a:endParaRPr lang="en-GB"/>
          </a:p>
        </p:txBody>
      </p:sp>
    </p:spTree>
    <p:extLst>
      <p:ext uri="{BB962C8B-B14F-4D97-AF65-F5344CB8AC3E}">
        <p14:creationId xmlns:p14="http://schemas.microsoft.com/office/powerpoint/2010/main" val="3959906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BC2AD26-563D-5A4C-B07F-54B789854434}" type="datetimeFigureOut">
              <a:rPr lang="en-GB"/>
              <a:pPr>
                <a:defRPr/>
              </a:pPr>
              <a:t>03/10/2012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0B2ED48-F160-C341-B1E2-F3DA6FA088F3}" type="slidenum">
              <a:rPr lang="en-GB"/>
              <a:pPr>
                <a:defRPr/>
              </a:pPr>
              <a:t>‹#›</a:t>
            </a:fld>
            <a:endParaRPr lang="en-GB"/>
          </a:p>
        </p:txBody>
      </p:sp>
    </p:spTree>
    <p:extLst>
      <p:ext uri="{BB962C8B-B14F-4D97-AF65-F5344CB8AC3E}">
        <p14:creationId xmlns:p14="http://schemas.microsoft.com/office/powerpoint/2010/main" val="2460980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8E347BB-EAA7-9445-9680-6F0911049D04}" type="datetimeFigureOut">
              <a:rPr lang="en-GB"/>
              <a:pPr>
                <a:defRPr/>
              </a:pPr>
              <a:t>03/10/2012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A555012-ECCD-DD44-ADCB-E68AF1ED8184}" type="slidenum">
              <a:rPr lang="en-GB"/>
              <a:pPr>
                <a:defRPr/>
              </a:pPr>
              <a:t>‹#›</a:t>
            </a:fld>
            <a:endParaRPr lang="en-GB"/>
          </a:p>
        </p:txBody>
      </p:sp>
    </p:spTree>
    <p:extLst>
      <p:ext uri="{BB962C8B-B14F-4D97-AF65-F5344CB8AC3E}">
        <p14:creationId xmlns:p14="http://schemas.microsoft.com/office/powerpoint/2010/main" val="169378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70980E4-FDD5-8A4B-AE69-829E931E1CF3}" type="datetimeFigureOut">
              <a:rPr lang="en-GB"/>
              <a:pPr>
                <a:defRPr/>
              </a:pPr>
              <a:t>03/10/2012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ECE32E2-7266-594C-AFE3-0089BEF9CCD6}" type="slidenum">
              <a:rPr lang="en-GB"/>
              <a:pPr>
                <a:defRPr/>
              </a:pPr>
              <a:t>‹#›</a:t>
            </a:fld>
            <a:endParaRPr lang="en-GB"/>
          </a:p>
        </p:txBody>
      </p:sp>
    </p:spTree>
    <p:extLst>
      <p:ext uri="{BB962C8B-B14F-4D97-AF65-F5344CB8AC3E}">
        <p14:creationId xmlns:p14="http://schemas.microsoft.com/office/powerpoint/2010/main" val="2192847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8252675-31BD-F742-A0AD-4276E2037509}" type="datetimeFigureOut">
              <a:rPr lang="en-GB"/>
              <a:pPr>
                <a:defRPr/>
              </a:pPr>
              <a:t>03/10/2012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1116164-B0EE-6B48-9F39-CCC9F3E7112D}" type="slidenum">
              <a:rPr lang="en-GB"/>
              <a:pPr>
                <a:defRPr/>
              </a:pPr>
              <a:t>‹#›</a:t>
            </a:fld>
            <a:endParaRPr lang="en-GB"/>
          </a:p>
        </p:txBody>
      </p:sp>
    </p:spTree>
    <p:extLst>
      <p:ext uri="{BB962C8B-B14F-4D97-AF65-F5344CB8AC3E}">
        <p14:creationId xmlns:p14="http://schemas.microsoft.com/office/powerpoint/2010/main" val="3311204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D0DC352F-155F-F246-AAF3-0C5184C9588E}" type="datetimeFigureOut">
              <a:rPr lang="en-GB"/>
              <a:pPr>
                <a:defRPr/>
              </a:pPr>
              <a:t>03/10/2012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4CDFDEC-03FD-274A-AC37-DF752619F4EC}" type="slidenum">
              <a:rPr lang="en-GB"/>
              <a:pPr>
                <a:defRPr/>
              </a:pPr>
              <a:t>‹#›</a:t>
            </a:fld>
            <a:endParaRPr lang="en-GB"/>
          </a:p>
        </p:txBody>
      </p:sp>
    </p:spTree>
    <p:extLst>
      <p:ext uri="{BB962C8B-B14F-4D97-AF65-F5344CB8AC3E}">
        <p14:creationId xmlns:p14="http://schemas.microsoft.com/office/powerpoint/2010/main" val="39595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F499C05A-C4C4-624F-B579-6653118DB986}" type="datetimeFigureOut">
              <a:rPr lang="en-GB"/>
              <a:pPr>
                <a:defRPr/>
              </a:pPr>
              <a:t>03/10/2012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3B528DB-2AD5-8B49-96E0-B8F675E3EBD2}" type="slidenum">
              <a:rPr lang="en-GB"/>
              <a:pPr>
                <a:defRPr/>
              </a:pPr>
              <a:t>‹#›</a:t>
            </a:fld>
            <a:endParaRPr lang="en-GB"/>
          </a:p>
        </p:txBody>
      </p:sp>
    </p:spTree>
    <p:extLst>
      <p:ext uri="{BB962C8B-B14F-4D97-AF65-F5344CB8AC3E}">
        <p14:creationId xmlns:p14="http://schemas.microsoft.com/office/powerpoint/2010/main" val="361255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F6613EC-32C7-424B-9320-12B4C65BC8D1}" type="datetimeFigureOut">
              <a:rPr lang="en-GB"/>
              <a:pPr>
                <a:defRPr/>
              </a:pPr>
              <a:t>03/10/2012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544F6B5-EB89-654B-9A4A-6342615A9C1D}" type="slidenum">
              <a:rPr lang="en-GB"/>
              <a:pPr>
                <a:defRPr/>
              </a:pPr>
              <a:t>‹#›</a:t>
            </a:fld>
            <a:endParaRPr lang="en-GB"/>
          </a:p>
        </p:txBody>
      </p:sp>
    </p:spTree>
    <p:extLst>
      <p:ext uri="{BB962C8B-B14F-4D97-AF65-F5344CB8AC3E}">
        <p14:creationId xmlns:p14="http://schemas.microsoft.com/office/powerpoint/2010/main" val="15696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EB766AD-1999-BC44-965A-5D62DE99EDF3}" type="datetimeFigureOut">
              <a:rPr lang="en-GB"/>
              <a:pPr>
                <a:defRPr/>
              </a:pPr>
              <a:t>03/10/2012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E925B1A-B872-AE49-89AC-BE83687587E3}" type="slidenum">
              <a:rPr lang="en-GB"/>
              <a:pPr>
                <a:defRPr/>
              </a:pPr>
              <a:t>‹#›</a:t>
            </a:fld>
            <a:endParaRPr lang="en-GB"/>
          </a:p>
        </p:txBody>
      </p:sp>
    </p:spTree>
    <p:extLst>
      <p:ext uri="{BB962C8B-B14F-4D97-AF65-F5344CB8AC3E}">
        <p14:creationId xmlns:p14="http://schemas.microsoft.com/office/powerpoint/2010/main" val="14110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457AEE-820A-A34C-BBB0-EA7D1BE258BE}" type="datetimeFigureOut">
              <a:rPr lang="en-GB"/>
              <a:pPr>
                <a:defRPr/>
              </a:pPr>
              <a:t>03/10/2012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B4DCF85-A1D4-9C43-A1FA-DAE84E4EC008}" type="slidenum">
              <a:rPr lang="en-GB"/>
              <a:pPr>
                <a:defRPr/>
              </a:pPr>
              <a:t>‹#›</a:t>
            </a:fld>
            <a:endParaRPr lang="en-GB"/>
          </a:p>
        </p:txBody>
      </p:sp>
    </p:spTree>
    <p:extLst>
      <p:ext uri="{BB962C8B-B14F-4D97-AF65-F5344CB8AC3E}">
        <p14:creationId xmlns:p14="http://schemas.microsoft.com/office/powerpoint/2010/main" val="2352275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055A6C-6A14-F949-AE99-C4CE3E5BD93B}" type="datetimeFigureOut">
              <a:rPr lang="en-GB"/>
              <a:pPr>
                <a:defRPr/>
              </a:pPr>
              <a:t>03/10/2012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4DB1254-C72D-7D46-8C57-D7BF87F9C6EA}" type="slidenum">
              <a:rPr lang="en-GB"/>
              <a:pPr>
                <a:defRPr/>
              </a:pPr>
              <a:t>‹#›</a:t>
            </a:fld>
            <a:endParaRPr lang="en-GB"/>
          </a:p>
        </p:txBody>
      </p:sp>
    </p:spTree>
    <p:extLst>
      <p:ext uri="{BB962C8B-B14F-4D97-AF65-F5344CB8AC3E}">
        <p14:creationId xmlns:p14="http://schemas.microsoft.com/office/powerpoint/2010/main" val="16358093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9CC2FC43-3818-C14B-A197-3F4700A17184}" type="datetimeFigureOut">
              <a:rPr lang="en-GB"/>
              <a:pPr>
                <a:defRPr/>
              </a:pPr>
              <a:t>03/10/2012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DB8FE09F-9F9A-B346-B153-6A4E92ED2C6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3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4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4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4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4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4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4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4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4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4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2339975" y="333375"/>
            <a:ext cx="6408738" cy="1470025"/>
          </a:xfrm>
        </p:spPr>
        <p:txBody>
          <a:bodyPr/>
          <a:lstStyle/>
          <a:p>
            <a:pPr algn="l" eaLnBrk="1" hangingPunct="1"/>
            <a:r>
              <a:rPr lang="en-GB" sz="3200" b="1">
                <a:latin typeface="Calibri" charset="0"/>
              </a:rPr>
              <a:t>Candidate 1 </a:t>
            </a:r>
            <a:br>
              <a:rPr lang="en-GB" sz="3200" b="1">
                <a:latin typeface="Calibri" charset="0"/>
              </a:rPr>
            </a:br>
            <a:r>
              <a:rPr lang="en-GB" sz="3200" b="1">
                <a:latin typeface="Calibri" charset="0"/>
              </a:rPr>
              <a:t>Portfolio (Fine Art)</a:t>
            </a:r>
          </a:p>
        </p:txBody>
      </p:sp>
      <p:pic>
        <p:nvPicPr>
          <p:cNvPr id="13314"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descr="P104059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3350" y="1773238"/>
            <a:ext cx="6769100"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Picture 4" descr="P1040599.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6013" y="1700213"/>
            <a:ext cx="6627812"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2339975" y="333375"/>
            <a:ext cx="6408738" cy="1470025"/>
          </a:xfrm>
          <a:prstGeom prst="rect">
            <a:avLst/>
          </a:prstGeom>
        </p:spPr>
        <p:txBody>
          <a:bodyPr anchor="ctr">
            <a:normAutofit/>
          </a:bodyPr>
          <a:lstStyle/>
          <a:p>
            <a:pPr fontAlgn="auto">
              <a:spcAft>
                <a:spcPts val="0"/>
              </a:spcAft>
              <a:defRPr/>
            </a:pPr>
            <a:r>
              <a:rPr lang="en-GB" sz="3200" b="1">
                <a:latin typeface="+mj-lt"/>
                <a:ea typeface="+mj-ea"/>
                <a:cs typeface="+mj-cs"/>
              </a:rPr>
              <a:t>Candidate 1 </a:t>
            </a:r>
            <a:br>
              <a:rPr lang="en-GB" sz="3200" b="1">
                <a:latin typeface="+mj-lt"/>
                <a:ea typeface="+mj-ea"/>
                <a:cs typeface="+mj-cs"/>
              </a:rPr>
            </a:br>
            <a:r>
              <a:rPr lang="en-GB" sz="3200" b="1">
                <a:latin typeface="+mj-lt"/>
                <a:ea typeface="+mj-ea"/>
                <a:cs typeface="+mj-cs"/>
              </a:rPr>
              <a:t>Portfolio (Fine Art)</a:t>
            </a:r>
            <a:endParaRPr lang="en-GB" sz="3200" b="1" dirty="0">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4" descr="P104060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6013" y="1700213"/>
            <a:ext cx="7065962"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2339975" y="333375"/>
            <a:ext cx="6408738" cy="1470025"/>
          </a:xfrm>
          <a:prstGeom prst="rect">
            <a:avLst/>
          </a:prstGeom>
        </p:spPr>
        <p:txBody>
          <a:bodyPr anchor="ctr">
            <a:normAutofit/>
          </a:bodyPr>
          <a:lstStyle/>
          <a:p>
            <a:pPr fontAlgn="auto">
              <a:spcAft>
                <a:spcPts val="0"/>
              </a:spcAft>
              <a:defRPr/>
            </a:pPr>
            <a:r>
              <a:rPr lang="en-GB" sz="3200" b="1">
                <a:latin typeface="+mj-lt"/>
                <a:ea typeface="+mj-ea"/>
                <a:cs typeface="+mj-cs"/>
              </a:rPr>
              <a:t>Candidate 1 </a:t>
            </a:r>
            <a:br>
              <a:rPr lang="en-GB" sz="3200" b="1">
                <a:latin typeface="+mj-lt"/>
                <a:ea typeface="+mj-ea"/>
                <a:cs typeface="+mj-cs"/>
              </a:rPr>
            </a:br>
            <a:r>
              <a:rPr lang="en-GB" sz="3200" b="1">
                <a:latin typeface="+mj-lt"/>
                <a:ea typeface="+mj-ea"/>
                <a:cs typeface="+mj-cs"/>
              </a:rPr>
              <a:t>Portfolio (Fine Art)</a:t>
            </a:r>
            <a:endParaRPr lang="en-GB" sz="3200" b="1" dirty="0">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8" name="Picture 9" descr="P104060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7450" y="1700213"/>
            <a:ext cx="6913563"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2339975" y="333375"/>
            <a:ext cx="6408738" cy="1470025"/>
          </a:xfrm>
          <a:prstGeom prst="rect">
            <a:avLst/>
          </a:prstGeom>
        </p:spPr>
        <p:txBody>
          <a:bodyPr anchor="ctr">
            <a:normAutofit/>
          </a:bodyPr>
          <a:lstStyle/>
          <a:p>
            <a:pPr fontAlgn="auto">
              <a:spcAft>
                <a:spcPts val="0"/>
              </a:spcAft>
              <a:defRPr/>
            </a:pPr>
            <a:r>
              <a:rPr lang="en-GB" sz="3200" b="1">
                <a:latin typeface="+mj-lt"/>
                <a:ea typeface="+mj-ea"/>
                <a:cs typeface="+mj-cs"/>
              </a:rPr>
              <a:t>Candidate 1 </a:t>
            </a:r>
            <a:br>
              <a:rPr lang="en-GB" sz="3200" b="1">
                <a:latin typeface="+mj-lt"/>
                <a:ea typeface="+mj-ea"/>
                <a:cs typeface="+mj-cs"/>
              </a:rPr>
            </a:br>
            <a:r>
              <a:rPr lang="en-GB" sz="3200" b="1">
                <a:latin typeface="+mj-lt"/>
                <a:ea typeface="+mj-ea"/>
                <a:cs typeface="+mj-cs"/>
              </a:rPr>
              <a:t>Portfolio (Fine Art)</a:t>
            </a:r>
            <a:endParaRPr lang="en-GB" sz="3200" b="1" dirty="0">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4" descr="P104060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7450" y="1700213"/>
            <a:ext cx="6643688"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2339975" y="333375"/>
            <a:ext cx="6408738" cy="1470025"/>
          </a:xfrm>
          <a:prstGeom prst="rect">
            <a:avLst/>
          </a:prstGeom>
        </p:spPr>
        <p:txBody>
          <a:bodyPr anchor="ctr">
            <a:normAutofit/>
          </a:bodyPr>
          <a:lstStyle/>
          <a:p>
            <a:pPr fontAlgn="auto">
              <a:spcAft>
                <a:spcPts val="0"/>
              </a:spcAft>
              <a:defRPr/>
            </a:pPr>
            <a:r>
              <a:rPr lang="en-GB" sz="3200" b="1">
                <a:latin typeface="+mj-lt"/>
                <a:ea typeface="+mj-ea"/>
                <a:cs typeface="+mj-cs"/>
              </a:rPr>
              <a:t>Candidate 1 </a:t>
            </a:r>
            <a:br>
              <a:rPr lang="en-GB" sz="3200" b="1">
                <a:latin typeface="+mj-lt"/>
                <a:ea typeface="+mj-ea"/>
                <a:cs typeface="+mj-cs"/>
              </a:rPr>
            </a:br>
            <a:r>
              <a:rPr lang="en-GB" sz="3200" b="1">
                <a:latin typeface="+mj-lt"/>
                <a:ea typeface="+mj-ea"/>
                <a:cs typeface="+mj-cs"/>
              </a:rPr>
              <a:t>Portfolio (Fine Art)</a:t>
            </a:r>
            <a:endParaRPr lang="en-GB" sz="3200" b="1" dirty="0">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Picture 7" descr="P104060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005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0" y="3141663"/>
            <a:ext cx="6408738" cy="1470025"/>
          </a:xfrm>
          <a:prstGeom prst="rect">
            <a:avLst/>
          </a:prstGeom>
        </p:spPr>
        <p:txBody>
          <a:bodyPr anchor="ctr">
            <a:normAutofit/>
          </a:bodyPr>
          <a:lstStyle/>
          <a:p>
            <a:pPr fontAlgn="auto">
              <a:spcAft>
                <a:spcPts val="0"/>
              </a:spcAft>
              <a:defRPr/>
            </a:pPr>
            <a:r>
              <a:rPr lang="en-GB" sz="3200" b="1">
                <a:latin typeface="+mj-lt"/>
                <a:ea typeface="+mj-ea"/>
                <a:cs typeface="+mj-cs"/>
              </a:rPr>
              <a:t>Candidate 1 </a:t>
            </a:r>
            <a:br>
              <a:rPr lang="en-GB" sz="3200" b="1">
                <a:latin typeface="+mj-lt"/>
                <a:ea typeface="+mj-ea"/>
                <a:cs typeface="+mj-cs"/>
              </a:rPr>
            </a:br>
            <a:r>
              <a:rPr lang="en-GB" sz="3200" b="1">
                <a:latin typeface="+mj-lt"/>
                <a:ea typeface="+mj-ea"/>
                <a:cs typeface="+mj-cs"/>
              </a:rPr>
              <a:t>Portfolio (Fine Art)</a:t>
            </a:r>
            <a:endParaRPr lang="en-GB" sz="3200" b="1" dirty="0">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Picture 7" descr="P104060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1913" y="1700213"/>
            <a:ext cx="6875462"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2339975" y="333375"/>
            <a:ext cx="6408738" cy="1470025"/>
          </a:xfrm>
          <a:prstGeom prst="rect">
            <a:avLst/>
          </a:prstGeom>
        </p:spPr>
        <p:txBody>
          <a:bodyPr anchor="ctr">
            <a:normAutofit/>
          </a:bodyPr>
          <a:lstStyle/>
          <a:p>
            <a:pPr fontAlgn="auto">
              <a:spcAft>
                <a:spcPts val="0"/>
              </a:spcAft>
              <a:defRPr/>
            </a:pPr>
            <a:r>
              <a:rPr lang="en-GB" sz="3200" b="1">
                <a:latin typeface="+mj-lt"/>
                <a:ea typeface="+mj-ea"/>
                <a:cs typeface="+mj-cs"/>
              </a:rPr>
              <a:t>Candidate 1 </a:t>
            </a:r>
            <a:br>
              <a:rPr lang="en-GB" sz="3200" b="1">
                <a:latin typeface="+mj-lt"/>
                <a:ea typeface="+mj-ea"/>
                <a:cs typeface="+mj-cs"/>
              </a:rPr>
            </a:br>
            <a:r>
              <a:rPr lang="en-GB" sz="3200" b="1">
                <a:latin typeface="+mj-lt"/>
                <a:ea typeface="+mj-ea"/>
                <a:cs typeface="+mj-cs"/>
              </a:rPr>
              <a:t>Portfolio (Fine Art)</a:t>
            </a:r>
            <a:endParaRPr lang="en-GB" sz="3200" b="1" dirty="0">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7" descr="P104060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005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0" y="3573463"/>
            <a:ext cx="6408738" cy="1470025"/>
          </a:xfrm>
          <a:prstGeom prst="rect">
            <a:avLst/>
          </a:prstGeom>
        </p:spPr>
        <p:txBody>
          <a:bodyPr anchor="ctr">
            <a:normAutofit/>
          </a:bodyPr>
          <a:lstStyle/>
          <a:p>
            <a:pPr fontAlgn="auto">
              <a:spcAft>
                <a:spcPts val="0"/>
              </a:spcAft>
              <a:defRPr/>
            </a:pPr>
            <a:r>
              <a:rPr lang="en-GB" sz="3200" b="1">
                <a:latin typeface="+mj-lt"/>
                <a:ea typeface="+mj-ea"/>
                <a:cs typeface="+mj-cs"/>
              </a:rPr>
              <a:t>Candidate 1 </a:t>
            </a:r>
            <a:br>
              <a:rPr lang="en-GB" sz="3200" b="1">
                <a:latin typeface="+mj-lt"/>
                <a:ea typeface="+mj-ea"/>
                <a:cs typeface="+mj-cs"/>
              </a:rPr>
            </a:br>
            <a:r>
              <a:rPr lang="en-GB" sz="3200" b="1">
                <a:latin typeface="+mj-lt"/>
                <a:ea typeface="+mj-ea"/>
                <a:cs typeface="+mj-cs"/>
              </a:rPr>
              <a:t>Portfolio (Fine Art)</a:t>
            </a:r>
            <a:endParaRPr lang="en-GB" sz="3200" b="1" dirty="0">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7" descr="P104060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6013" y="1628775"/>
            <a:ext cx="7127875"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2339975" y="333375"/>
            <a:ext cx="6408738" cy="1470025"/>
          </a:xfrm>
          <a:prstGeom prst="rect">
            <a:avLst/>
          </a:prstGeom>
        </p:spPr>
        <p:txBody>
          <a:bodyPr anchor="ctr">
            <a:normAutofit/>
          </a:bodyPr>
          <a:lstStyle/>
          <a:p>
            <a:pPr fontAlgn="auto">
              <a:spcAft>
                <a:spcPts val="0"/>
              </a:spcAft>
              <a:defRPr/>
            </a:pPr>
            <a:r>
              <a:rPr lang="en-GB" sz="3200" b="1">
                <a:latin typeface="+mj-lt"/>
                <a:ea typeface="+mj-ea"/>
                <a:cs typeface="+mj-cs"/>
              </a:rPr>
              <a:t>Candidate 1 </a:t>
            </a:r>
            <a:br>
              <a:rPr lang="en-GB" sz="3200" b="1">
                <a:latin typeface="+mj-lt"/>
                <a:ea typeface="+mj-ea"/>
                <a:cs typeface="+mj-cs"/>
              </a:rPr>
            </a:br>
            <a:r>
              <a:rPr lang="en-GB" sz="3200" b="1">
                <a:latin typeface="+mj-lt"/>
                <a:ea typeface="+mj-ea"/>
                <a:cs typeface="+mj-cs"/>
              </a:rPr>
              <a:t>Portfolio (Fine Art)</a:t>
            </a:r>
            <a:endParaRPr lang="en-GB" sz="3200" b="1" dirty="0">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7" descr="P1040607.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088" y="1773238"/>
            <a:ext cx="7764462"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2339975" y="333375"/>
            <a:ext cx="6408738" cy="1470025"/>
          </a:xfrm>
          <a:prstGeom prst="rect">
            <a:avLst/>
          </a:prstGeom>
        </p:spPr>
        <p:txBody>
          <a:bodyPr anchor="ctr">
            <a:normAutofit/>
          </a:bodyPr>
          <a:lstStyle/>
          <a:p>
            <a:pPr fontAlgn="auto">
              <a:spcAft>
                <a:spcPts val="0"/>
              </a:spcAft>
              <a:defRPr/>
            </a:pPr>
            <a:r>
              <a:rPr lang="en-GB" sz="3200" b="1">
                <a:latin typeface="+mj-lt"/>
                <a:ea typeface="+mj-ea"/>
                <a:cs typeface="+mj-cs"/>
              </a:rPr>
              <a:t>Candidate 1 </a:t>
            </a:r>
            <a:br>
              <a:rPr lang="en-GB" sz="3200" b="1">
                <a:latin typeface="+mj-lt"/>
                <a:ea typeface="+mj-ea"/>
                <a:cs typeface="+mj-cs"/>
              </a:rPr>
            </a:br>
            <a:r>
              <a:rPr lang="en-GB" sz="3200" b="1">
                <a:latin typeface="+mj-lt"/>
                <a:ea typeface="+mj-ea"/>
                <a:cs typeface="+mj-cs"/>
              </a:rPr>
              <a:t>Portfolio (Fine Art)</a:t>
            </a:r>
            <a:endParaRPr lang="en-GB" sz="3200" b="1" dirty="0">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7" descr="P104060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3176588" y="890587"/>
            <a:ext cx="6858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0" y="3500438"/>
            <a:ext cx="6408738" cy="1470025"/>
          </a:xfrm>
          <a:prstGeom prst="rect">
            <a:avLst/>
          </a:prstGeom>
        </p:spPr>
        <p:txBody>
          <a:bodyPr anchor="ctr">
            <a:normAutofit/>
          </a:bodyPr>
          <a:lstStyle/>
          <a:p>
            <a:pPr fontAlgn="auto">
              <a:spcAft>
                <a:spcPts val="0"/>
              </a:spcAft>
              <a:defRPr/>
            </a:pPr>
            <a:r>
              <a:rPr lang="en-GB" sz="3200" b="1">
                <a:latin typeface="+mj-lt"/>
                <a:ea typeface="+mj-ea"/>
                <a:cs typeface="+mj-cs"/>
              </a:rPr>
              <a:t>Candidate 1 </a:t>
            </a:r>
            <a:br>
              <a:rPr lang="en-GB" sz="3200" b="1">
                <a:latin typeface="+mj-lt"/>
                <a:ea typeface="+mj-ea"/>
                <a:cs typeface="+mj-cs"/>
              </a:rPr>
            </a:br>
            <a:r>
              <a:rPr lang="en-GB" sz="3200" b="1">
                <a:latin typeface="+mj-lt"/>
                <a:ea typeface="+mj-ea"/>
                <a:cs typeface="+mj-cs"/>
              </a:rPr>
              <a:t>Portfolio (Fine Art)</a:t>
            </a:r>
            <a:endParaRPr lang="en-GB" sz="3200" b="1" dirty="0">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6" descr="P104059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1913" y="1700213"/>
            <a:ext cx="6624637"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2339975" y="333375"/>
            <a:ext cx="6408738" cy="1470025"/>
          </a:xfrm>
          <a:prstGeom prst="rect">
            <a:avLst/>
          </a:prstGeom>
        </p:spPr>
        <p:txBody>
          <a:bodyPr anchor="ctr">
            <a:normAutofit/>
          </a:bodyPr>
          <a:lstStyle/>
          <a:p>
            <a:pPr fontAlgn="auto">
              <a:spcAft>
                <a:spcPts val="0"/>
              </a:spcAft>
              <a:defRPr/>
            </a:pPr>
            <a:r>
              <a:rPr lang="en-GB" sz="3200" b="1">
                <a:latin typeface="+mj-lt"/>
                <a:ea typeface="+mj-ea"/>
                <a:cs typeface="+mj-cs"/>
              </a:rPr>
              <a:t>Candidate 1 </a:t>
            </a:r>
            <a:br>
              <a:rPr lang="en-GB" sz="3200" b="1">
                <a:latin typeface="+mj-lt"/>
                <a:ea typeface="+mj-ea"/>
                <a:cs typeface="+mj-cs"/>
              </a:rPr>
            </a:br>
            <a:r>
              <a:rPr lang="en-GB" sz="3200" b="1">
                <a:latin typeface="+mj-lt"/>
                <a:ea typeface="+mj-ea"/>
                <a:cs typeface="+mj-cs"/>
              </a:rPr>
              <a:t>Portfolio (Fine Art)</a:t>
            </a:r>
            <a:endParaRPr lang="en-GB" sz="3200" b="1" dirty="0">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 name="Picture 7" descr="P1040609.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3440112" y="893763"/>
            <a:ext cx="62642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0" y="3500438"/>
            <a:ext cx="6408738" cy="1470025"/>
          </a:xfrm>
          <a:prstGeom prst="rect">
            <a:avLst/>
          </a:prstGeom>
        </p:spPr>
        <p:txBody>
          <a:bodyPr anchor="ctr">
            <a:normAutofit/>
          </a:bodyPr>
          <a:lstStyle/>
          <a:p>
            <a:pPr fontAlgn="auto">
              <a:spcAft>
                <a:spcPts val="0"/>
              </a:spcAft>
              <a:defRPr/>
            </a:pPr>
            <a:r>
              <a:rPr lang="en-GB" sz="3200" b="1">
                <a:latin typeface="+mj-lt"/>
                <a:ea typeface="+mj-ea"/>
                <a:cs typeface="+mj-cs"/>
              </a:rPr>
              <a:t>Candidate 1 </a:t>
            </a:r>
            <a:br>
              <a:rPr lang="en-GB" sz="3200" b="1">
                <a:latin typeface="+mj-lt"/>
                <a:ea typeface="+mj-ea"/>
                <a:cs typeface="+mj-cs"/>
              </a:rPr>
            </a:br>
            <a:r>
              <a:rPr lang="en-GB" sz="3200" b="1">
                <a:latin typeface="+mj-lt"/>
                <a:ea typeface="+mj-ea"/>
                <a:cs typeface="+mj-cs"/>
              </a:rPr>
              <a:t>Portfolio (Fine Art)</a:t>
            </a:r>
            <a:endParaRPr lang="en-GB" sz="3200" b="1" dirty="0">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 name="Picture 7" descr="P104061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060575"/>
            <a:ext cx="914400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2339975" y="333375"/>
            <a:ext cx="6408738" cy="1470025"/>
          </a:xfrm>
          <a:prstGeom prst="rect">
            <a:avLst/>
          </a:prstGeom>
        </p:spPr>
        <p:txBody>
          <a:bodyPr anchor="ctr">
            <a:normAutofit/>
          </a:bodyPr>
          <a:lstStyle/>
          <a:p>
            <a:pPr fontAlgn="auto">
              <a:spcAft>
                <a:spcPts val="0"/>
              </a:spcAft>
              <a:defRPr/>
            </a:pPr>
            <a:r>
              <a:rPr lang="en-GB" sz="3200" b="1">
                <a:latin typeface="+mj-lt"/>
                <a:ea typeface="+mj-ea"/>
                <a:cs typeface="+mj-cs"/>
              </a:rPr>
              <a:t>Candidate 1 </a:t>
            </a:r>
            <a:br>
              <a:rPr lang="en-GB" sz="3200" b="1">
                <a:latin typeface="+mj-lt"/>
                <a:ea typeface="+mj-ea"/>
                <a:cs typeface="+mj-cs"/>
              </a:rPr>
            </a:br>
            <a:r>
              <a:rPr lang="en-GB" sz="3200" b="1">
                <a:latin typeface="+mj-lt"/>
                <a:ea typeface="+mj-ea"/>
                <a:cs typeface="+mj-cs"/>
              </a:rPr>
              <a:t>Portfolio (Fine Art)</a:t>
            </a:r>
            <a:endParaRPr lang="en-GB" sz="3200" b="1" dirty="0">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8" name="Picture 7" descr="P104061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3401219" y="1115219"/>
            <a:ext cx="6769100"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0" y="3213100"/>
            <a:ext cx="6408738" cy="1470025"/>
          </a:xfrm>
          <a:prstGeom prst="rect">
            <a:avLst/>
          </a:prstGeom>
        </p:spPr>
        <p:txBody>
          <a:bodyPr anchor="ctr">
            <a:normAutofit/>
          </a:bodyPr>
          <a:lstStyle/>
          <a:p>
            <a:pPr fontAlgn="auto">
              <a:spcAft>
                <a:spcPts val="0"/>
              </a:spcAft>
              <a:defRPr/>
            </a:pPr>
            <a:r>
              <a:rPr lang="en-GB" sz="3200" b="1">
                <a:latin typeface="+mj-lt"/>
                <a:ea typeface="+mj-ea"/>
                <a:cs typeface="+mj-cs"/>
              </a:rPr>
              <a:t>Candidate 1 </a:t>
            </a:r>
            <a:br>
              <a:rPr lang="en-GB" sz="3200" b="1">
                <a:latin typeface="+mj-lt"/>
                <a:ea typeface="+mj-ea"/>
                <a:cs typeface="+mj-cs"/>
              </a:rPr>
            </a:br>
            <a:r>
              <a:rPr lang="en-GB" sz="3200" b="1">
                <a:latin typeface="+mj-lt"/>
                <a:ea typeface="+mj-ea"/>
                <a:cs typeface="+mj-cs"/>
              </a:rPr>
              <a:t>Portfolio (Fine Art)</a:t>
            </a:r>
            <a:endParaRPr lang="en-GB" sz="3200" b="1" dirty="0">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2" name="Picture 4" descr="P104061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3176588" y="890587"/>
            <a:ext cx="6858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0" y="3068638"/>
            <a:ext cx="6408738" cy="1470025"/>
          </a:xfrm>
          <a:prstGeom prst="rect">
            <a:avLst/>
          </a:prstGeom>
        </p:spPr>
        <p:txBody>
          <a:bodyPr anchor="ctr">
            <a:normAutofit/>
          </a:bodyPr>
          <a:lstStyle/>
          <a:p>
            <a:pPr fontAlgn="auto">
              <a:spcAft>
                <a:spcPts val="0"/>
              </a:spcAft>
              <a:defRPr/>
            </a:pPr>
            <a:r>
              <a:rPr lang="en-GB" sz="3200" b="1">
                <a:latin typeface="+mj-lt"/>
                <a:ea typeface="+mj-ea"/>
                <a:cs typeface="+mj-cs"/>
              </a:rPr>
              <a:t>Candidate 1 </a:t>
            </a:r>
            <a:br>
              <a:rPr lang="en-GB" sz="3200" b="1">
                <a:latin typeface="+mj-lt"/>
                <a:ea typeface="+mj-ea"/>
                <a:cs typeface="+mj-cs"/>
              </a:rPr>
            </a:br>
            <a:r>
              <a:rPr lang="en-GB" sz="3200" b="1">
                <a:latin typeface="+mj-lt"/>
                <a:ea typeface="+mj-ea"/>
                <a:cs typeface="+mj-cs"/>
              </a:rPr>
              <a:t>Portfolio (Fine Art)</a:t>
            </a:r>
            <a:endParaRPr lang="en-GB" sz="3200" b="1" dirty="0">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6" name="Picture 7" descr="P104061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3172619" y="886619"/>
            <a:ext cx="6858000"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0" y="3213100"/>
            <a:ext cx="6408738" cy="1470025"/>
          </a:xfrm>
          <a:prstGeom prst="rect">
            <a:avLst/>
          </a:prstGeom>
        </p:spPr>
        <p:txBody>
          <a:bodyPr anchor="ctr">
            <a:normAutofit/>
          </a:bodyPr>
          <a:lstStyle/>
          <a:p>
            <a:pPr fontAlgn="auto">
              <a:spcAft>
                <a:spcPts val="0"/>
              </a:spcAft>
              <a:defRPr/>
            </a:pPr>
            <a:r>
              <a:rPr lang="en-GB" sz="3200" b="1" dirty="0">
                <a:latin typeface="+mj-lt"/>
                <a:ea typeface="+mj-ea"/>
                <a:cs typeface="+mj-cs"/>
              </a:rPr>
              <a:t>Candidate 1 </a:t>
            </a:r>
            <a:br>
              <a:rPr lang="en-GB" sz="3200" b="1" dirty="0">
                <a:latin typeface="+mj-lt"/>
                <a:ea typeface="+mj-ea"/>
                <a:cs typeface="+mj-cs"/>
              </a:rPr>
            </a:br>
            <a:r>
              <a:rPr lang="en-GB" sz="3200" b="1" dirty="0">
                <a:latin typeface="+mj-lt"/>
                <a:ea typeface="+mj-ea"/>
                <a:cs typeface="+mj-cs"/>
              </a:rPr>
              <a:t>Portfolio (Fine Art)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0" name="Picture 7" descr="P104070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088" y="1773238"/>
            <a:ext cx="7524750"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2339975" y="333375"/>
            <a:ext cx="6408738" cy="1470025"/>
          </a:xfrm>
          <a:prstGeom prst="rect">
            <a:avLst/>
          </a:prstGeom>
        </p:spPr>
        <p:txBody>
          <a:bodyPr anchor="ctr">
            <a:normAutofit/>
          </a:bodyPr>
          <a:lstStyle/>
          <a:p>
            <a:pPr fontAlgn="auto">
              <a:spcAft>
                <a:spcPts val="0"/>
              </a:spcAft>
              <a:defRPr/>
            </a:pPr>
            <a:r>
              <a:rPr lang="en-GB" sz="3200" b="1">
                <a:latin typeface="+mj-lt"/>
                <a:ea typeface="+mj-ea"/>
                <a:cs typeface="+mj-cs"/>
              </a:rPr>
              <a:t>Candidate 1 </a:t>
            </a:r>
            <a:br>
              <a:rPr lang="en-GB" sz="3200" b="1">
                <a:latin typeface="+mj-lt"/>
                <a:ea typeface="+mj-ea"/>
                <a:cs typeface="+mj-cs"/>
              </a:rPr>
            </a:br>
            <a:r>
              <a:rPr lang="en-GB" sz="3200" b="1">
                <a:latin typeface="+mj-lt"/>
                <a:ea typeface="+mj-ea"/>
                <a:cs typeface="+mj-cs"/>
              </a:rPr>
              <a:t>Portfolio (Fine Art)</a:t>
            </a:r>
            <a:endParaRPr lang="en-GB" sz="3200" b="1" dirty="0">
              <a:latin typeface="+mj-lt"/>
              <a:ea typeface="+mj-ea"/>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50" y="115888"/>
            <a:ext cx="158432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extBox 7"/>
          <p:cNvSpPr txBox="1">
            <a:spLocks noChangeArrowheads="1"/>
          </p:cNvSpPr>
          <p:nvPr/>
        </p:nvSpPr>
        <p:spPr bwMode="auto">
          <a:xfrm>
            <a:off x="214313" y="3071813"/>
            <a:ext cx="33131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2800" b="1"/>
              <a:t>A01 – 28</a:t>
            </a:r>
          </a:p>
          <a:p>
            <a:pPr eaLnBrk="1" hangingPunct="1"/>
            <a:r>
              <a:rPr lang="en-GB" sz="2800" b="1"/>
              <a:t>A02 – 28</a:t>
            </a:r>
          </a:p>
          <a:p>
            <a:pPr eaLnBrk="1" hangingPunct="1"/>
            <a:r>
              <a:rPr lang="en-GB" sz="2800" b="1"/>
              <a:t>A03 – 28</a:t>
            </a:r>
          </a:p>
          <a:p>
            <a:pPr eaLnBrk="1" hangingPunct="1"/>
            <a:r>
              <a:rPr lang="en-GB" sz="2800" b="1"/>
              <a:t>AO4 - 28</a:t>
            </a:r>
          </a:p>
        </p:txBody>
      </p:sp>
      <p:sp>
        <p:nvSpPr>
          <p:cNvPr id="38915" name="TextBox 8"/>
          <p:cNvSpPr txBox="1">
            <a:spLocks noChangeArrowheads="1"/>
          </p:cNvSpPr>
          <p:nvPr/>
        </p:nvSpPr>
        <p:spPr bwMode="auto">
          <a:xfrm>
            <a:off x="214313" y="4857750"/>
            <a:ext cx="3240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2800" b="1"/>
              <a:t>Total – 112</a:t>
            </a:r>
          </a:p>
        </p:txBody>
      </p:sp>
      <p:pic>
        <p:nvPicPr>
          <p:cNvPr id="38916" name="Picture 9" descr="P104061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005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0" y="1628775"/>
            <a:ext cx="6408738" cy="1470025"/>
          </a:xfrm>
          <a:prstGeom prst="rect">
            <a:avLst/>
          </a:prstGeom>
        </p:spPr>
        <p:txBody>
          <a:bodyPr anchor="ctr">
            <a:normAutofit/>
          </a:bodyPr>
          <a:lstStyle/>
          <a:p>
            <a:pPr fontAlgn="auto">
              <a:spcAft>
                <a:spcPts val="0"/>
              </a:spcAft>
              <a:defRPr/>
            </a:pPr>
            <a:r>
              <a:rPr lang="en-GB" sz="3200" b="1">
                <a:latin typeface="+mj-lt"/>
                <a:ea typeface="+mj-ea"/>
                <a:cs typeface="+mj-cs"/>
              </a:rPr>
              <a:t>Candidate 1 </a:t>
            </a:r>
            <a:br>
              <a:rPr lang="en-GB" sz="3200" b="1">
                <a:latin typeface="+mj-lt"/>
                <a:ea typeface="+mj-ea"/>
                <a:cs typeface="+mj-cs"/>
              </a:rPr>
            </a:br>
            <a:r>
              <a:rPr lang="en-GB" sz="3200" b="1">
                <a:latin typeface="+mj-lt"/>
                <a:ea typeface="+mj-ea"/>
                <a:cs typeface="+mj-cs"/>
              </a:rPr>
              <a:t>Portfolio (Fine Art)</a:t>
            </a:r>
            <a:endParaRPr lang="en-GB" sz="3200" b="1" dirty="0">
              <a:latin typeface="+mj-lt"/>
              <a:ea typeface="+mj-ea"/>
              <a:cs typeface="+mj-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484313"/>
            <a:ext cx="8389937" cy="4824412"/>
          </a:xfrm>
        </p:spPr>
        <p:txBody>
          <a:bodyPr rtlCol="0">
            <a:normAutofit fontScale="25000" lnSpcReduction="20000"/>
          </a:bodyPr>
          <a:lstStyle/>
          <a:p>
            <a:pPr eaLnBrk="1" fontAlgn="auto" hangingPunct="1">
              <a:spcAft>
                <a:spcPts val="0"/>
              </a:spcAft>
              <a:buFont typeface="Arial" pitchFamily="34" charset="0"/>
              <a:buNone/>
              <a:defRPr/>
            </a:pPr>
            <a:r>
              <a:rPr lang="en-GB" sz="3500" b="1" dirty="0" smtClean="0">
                <a:ea typeface="+mn-ea"/>
                <a:cs typeface="+mn-cs"/>
              </a:rPr>
              <a:t>	</a:t>
            </a:r>
            <a:r>
              <a:rPr lang="en-GB" sz="5600" dirty="0" smtClean="0">
                <a:latin typeface="Arial" pitchFamily="34" charset="0"/>
                <a:ea typeface="+mn-ea"/>
                <a:cs typeface="Arial" pitchFamily="34" charset="0"/>
              </a:rPr>
              <a:t>Although submitted as a Fine Art endorsed entry, this Portfolio could also represent an Art &amp; Design Unendorsed submission. It is comprised of a collection of high quality outcomes, mostly based on the theme of ‘Close – Up’s and a supporting sketchbook/workbook.</a:t>
            </a:r>
          </a:p>
          <a:p>
            <a:pPr eaLnBrk="1" fontAlgn="auto" hangingPunct="1">
              <a:spcAft>
                <a:spcPts val="0"/>
              </a:spcAft>
              <a:buFont typeface="Arial" pitchFamily="34" charset="0"/>
              <a:buNone/>
              <a:defRPr/>
            </a:pPr>
            <a:endParaRPr lang="en-GB" sz="5600" dirty="0" smtClean="0">
              <a:latin typeface="Arial" pitchFamily="34" charset="0"/>
              <a:ea typeface="+mn-ea"/>
              <a:cs typeface="Arial" pitchFamily="34" charset="0"/>
            </a:endParaRPr>
          </a:p>
          <a:p>
            <a:pPr eaLnBrk="1" fontAlgn="auto" hangingPunct="1">
              <a:spcAft>
                <a:spcPts val="0"/>
              </a:spcAft>
              <a:buFont typeface="Arial" pitchFamily="34" charset="0"/>
              <a:buNone/>
              <a:defRPr/>
            </a:pPr>
            <a:r>
              <a:rPr lang="en-GB" sz="5600" dirty="0" smtClean="0">
                <a:latin typeface="Arial" pitchFamily="34" charset="0"/>
                <a:ea typeface="+mn-ea"/>
                <a:cs typeface="Arial" pitchFamily="34" charset="0"/>
              </a:rPr>
              <a:t>	All Assessment Objectives are equally well met with very good evidence for each.</a:t>
            </a:r>
          </a:p>
          <a:p>
            <a:pPr eaLnBrk="1" fontAlgn="auto" hangingPunct="1">
              <a:spcAft>
                <a:spcPts val="0"/>
              </a:spcAft>
              <a:buFont typeface="Arial" pitchFamily="34" charset="0"/>
              <a:buNone/>
              <a:defRPr/>
            </a:pPr>
            <a:endParaRPr lang="en-GB" sz="5600" dirty="0" smtClean="0">
              <a:latin typeface="Arial" pitchFamily="34" charset="0"/>
              <a:ea typeface="+mn-ea"/>
              <a:cs typeface="Arial" pitchFamily="34" charset="0"/>
            </a:endParaRPr>
          </a:p>
          <a:p>
            <a:pPr eaLnBrk="1" fontAlgn="auto" hangingPunct="1">
              <a:spcAft>
                <a:spcPts val="0"/>
              </a:spcAft>
              <a:buFont typeface="Arial" pitchFamily="34" charset="0"/>
              <a:buNone/>
              <a:defRPr/>
            </a:pPr>
            <a:r>
              <a:rPr lang="en-GB" sz="5600" dirty="0" smtClean="0">
                <a:latin typeface="Arial" pitchFamily="34" charset="0"/>
                <a:ea typeface="+mn-ea"/>
                <a:cs typeface="Arial" pitchFamily="34" charset="0"/>
              </a:rPr>
              <a:t>	</a:t>
            </a:r>
            <a:r>
              <a:rPr lang="en-GB" sz="5600" b="1" dirty="0" smtClean="0">
                <a:latin typeface="Arial" pitchFamily="34" charset="0"/>
                <a:ea typeface="+mn-ea"/>
                <a:cs typeface="Arial" pitchFamily="34" charset="0"/>
              </a:rPr>
              <a:t>Contextual Understanding </a:t>
            </a:r>
            <a:r>
              <a:rPr lang="en-GB" sz="5600" dirty="0" smtClean="0">
                <a:latin typeface="Arial" pitchFamily="34" charset="0"/>
                <a:ea typeface="+mn-ea"/>
                <a:cs typeface="Arial" pitchFamily="34" charset="0"/>
              </a:rPr>
              <a:t>is clearly shown at various points throughout the book with a relevant choice of artists, accompanied by mature personal opinion and linked to a variety of coursework tasks, with clear influences  upon the development of ideas and final outcomes.</a:t>
            </a:r>
          </a:p>
          <a:p>
            <a:pPr eaLnBrk="1" fontAlgn="auto" hangingPunct="1">
              <a:spcAft>
                <a:spcPts val="0"/>
              </a:spcAft>
              <a:buFont typeface="Arial" pitchFamily="34" charset="0"/>
              <a:buNone/>
              <a:defRPr/>
            </a:pPr>
            <a:endParaRPr lang="en-GB" sz="5600" dirty="0" smtClean="0">
              <a:latin typeface="Arial" pitchFamily="34" charset="0"/>
              <a:ea typeface="+mn-ea"/>
              <a:cs typeface="Arial" pitchFamily="34" charset="0"/>
            </a:endParaRPr>
          </a:p>
          <a:p>
            <a:pPr eaLnBrk="1" fontAlgn="auto" hangingPunct="1">
              <a:spcAft>
                <a:spcPts val="0"/>
              </a:spcAft>
              <a:buFont typeface="Arial" pitchFamily="34" charset="0"/>
              <a:buNone/>
              <a:defRPr/>
            </a:pPr>
            <a:r>
              <a:rPr lang="en-GB" sz="5600" b="1" dirty="0" smtClean="0">
                <a:latin typeface="Arial" pitchFamily="34" charset="0"/>
                <a:ea typeface="+mn-ea"/>
                <a:cs typeface="Arial" pitchFamily="34" charset="0"/>
              </a:rPr>
              <a:t>	Creative Making</a:t>
            </a:r>
            <a:r>
              <a:rPr lang="en-GB" sz="5600" dirty="0" smtClean="0">
                <a:latin typeface="Arial" pitchFamily="34" charset="0"/>
                <a:ea typeface="+mn-ea"/>
                <a:cs typeface="Arial" pitchFamily="34" charset="0"/>
              </a:rPr>
              <a:t>: The candidate has experimented with a wide range of materials and processes and shows a clear improvement in the quality of work as it has progressed, particularly in the book.</a:t>
            </a:r>
          </a:p>
          <a:p>
            <a:pPr eaLnBrk="1" fontAlgn="auto" hangingPunct="1">
              <a:spcAft>
                <a:spcPts val="0"/>
              </a:spcAft>
              <a:buFont typeface="Arial" pitchFamily="34" charset="0"/>
              <a:buNone/>
              <a:defRPr/>
            </a:pPr>
            <a:endParaRPr lang="en-GB" sz="5600" dirty="0" smtClean="0">
              <a:latin typeface="Arial" pitchFamily="34" charset="0"/>
              <a:ea typeface="+mn-ea"/>
              <a:cs typeface="Arial" pitchFamily="34" charset="0"/>
            </a:endParaRPr>
          </a:p>
          <a:p>
            <a:pPr eaLnBrk="1" fontAlgn="auto" hangingPunct="1">
              <a:spcAft>
                <a:spcPts val="0"/>
              </a:spcAft>
              <a:buFont typeface="Arial" pitchFamily="34" charset="0"/>
              <a:buNone/>
              <a:defRPr/>
            </a:pPr>
            <a:r>
              <a:rPr lang="en-GB" sz="5600" dirty="0" smtClean="0">
                <a:latin typeface="Arial" pitchFamily="34" charset="0"/>
                <a:ea typeface="+mn-ea"/>
                <a:cs typeface="Arial" pitchFamily="34" charset="0"/>
              </a:rPr>
              <a:t>	</a:t>
            </a:r>
            <a:r>
              <a:rPr lang="en-GB" sz="5600" b="1" dirty="0" smtClean="0">
                <a:latin typeface="Arial" pitchFamily="34" charset="0"/>
                <a:ea typeface="+mn-ea"/>
                <a:cs typeface="Arial" pitchFamily="34" charset="0"/>
              </a:rPr>
              <a:t>Reflective Recording</a:t>
            </a:r>
            <a:r>
              <a:rPr lang="en-GB" sz="5600" dirty="0" smtClean="0">
                <a:latin typeface="Arial" pitchFamily="34" charset="0"/>
                <a:ea typeface="+mn-ea"/>
                <a:cs typeface="Arial" pitchFamily="34" charset="0"/>
              </a:rPr>
              <a:t>: There is very good evidence of the use of various methods of recording, mainly from first hand observation as research for development of ideas, with quality of drawing and use of photography being a key feature.</a:t>
            </a:r>
          </a:p>
          <a:p>
            <a:pPr eaLnBrk="1" fontAlgn="auto" hangingPunct="1">
              <a:spcAft>
                <a:spcPts val="0"/>
              </a:spcAft>
              <a:buFont typeface="Arial" pitchFamily="34" charset="0"/>
              <a:buNone/>
              <a:defRPr/>
            </a:pPr>
            <a:endParaRPr lang="en-GB" sz="5600" dirty="0" smtClean="0">
              <a:latin typeface="Arial" pitchFamily="34" charset="0"/>
              <a:ea typeface="+mn-ea"/>
              <a:cs typeface="Arial" pitchFamily="34" charset="0"/>
            </a:endParaRPr>
          </a:p>
          <a:p>
            <a:pPr eaLnBrk="1" fontAlgn="auto" hangingPunct="1">
              <a:spcAft>
                <a:spcPts val="0"/>
              </a:spcAft>
              <a:buFont typeface="Arial" pitchFamily="34" charset="0"/>
              <a:buNone/>
              <a:defRPr/>
            </a:pPr>
            <a:r>
              <a:rPr lang="en-GB" sz="5600" dirty="0" smtClean="0">
                <a:latin typeface="Arial" pitchFamily="34" charset="0"/>
                <a:ea typeface="+mn-ea"/>
                <a:cs typeface="Arial" pitchFamily="34" charset="0"/>
              </a:rPr>
              <a:t>	The strongest aspects of </a:t>
            </a:r>
            <a:r>
              <a:rPr lang="en-GB" sz="5600" b="1" dirty="0" smtClean="0">
                <a:latin typeface="Arial" pitchFamily="34" charset="0"/>
                <a:ea typeface="+mn-ea"/>
                <a:cs typeface="Arial" pitchFamily="34" charset="0"/>
              </a:rPr>
              <a:t>Personal Presentation</a:t>
            </a:r>
            <a:r>
              <a:rPr lang="en-GB" sz="5600" dirty="0" smtClean="0">
                <a:latin typeface="Arial" pitchFamily="34" charset="0"/>
                <a:ea typeface="+mn-ea"/>
                <a:cs typeface="Arial" pitchFamily="34" charset="0"/>
              </a:rPr>
              <a:t> are the candidate’s own imaginative ideas and outcomes, with very strong connections to the work of chosen artists and also the final selection of work for the Portfolio submission. It is clear that there was much more supporting work that could potentially have been submitted. However, sensitive and effective selection has enhanced the Portfolio, enabling the viewer to clearly understand how the candidate has realised his intentions, whilst representing an ideal quantity of work from a typical four term course.</a:t>
            </a:r>
          </a:p>
          <a:p>
            <a:pPr eaLnBrk="1" fontAlgn="auto" hangingPunct="1">
              <a:spcAft>
                <a:spcPts val="0"/>
              </a:spcAft>
              <a:buFont typeface="Arial" pitchFamily="34" charset="0"/>
              <a:buNone/>
              <a:defRPr/>
            </a:pPr>
            <a:endParaRPr lang="en-GB" sz="5600" dirty="0">
              <a:latin typeface="Arial" pitchFamily="34" charset="0"/>
              <a:ea typeface="+mn-ea"/>
              <a:cs typeface="Arial" pitchFamily="34" charset="0"/>
            </a:endParaRPr>
          </a:p>
        </p:txBody>
      </p:sp>
      <p:pic>
        <p:nvPicPr>
          <p:cNvPr id="39938"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50" y="115888"/>
            <a:ext cx="158432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3851275" y="0"/>
            <a:ext cx="6408738" cy="1470025"/>
          </a:xfrm>
          <a:prstGeom prst="rect">
            <a:avLst/>
          </a:prstGeom>
        </p:spPr>
        <p:txBody>
          <a:bodyPr anchor="ctr">
            <a:normAutofit/>
          </a:bodyPr>
          <a:lstStyle/>
          <a:p>
            <a:pPr fontAlgn="auto">
              <a:spcAft>
                <a:spcPts val="0"/>
              </a:spcAft>
              <a:defRPr/>
            </a:pPr>
            <a:r>
              <a:rPr lang="en-GB" sz="3200" b="1" dirty="0">
                <a:latin typeface="+mj-lt"/>
                <a:ea typeface="+mj-ea"/>
                <a:cs typeface="+mj-cs"/>
              </a:rPr>
              <a:t>Candidate 1 </a:t>
            </a:r>
            <a:br>
              <a:rPr lang="en-GB" sz="3200" b="1" dirty="0">
                <a:latin typeface="+mj-lt"/>
                <a:ea typeface="+mj-ea"/>
                <a:cs typeface="+mj-cs"/>
              </a:rPr>
            </a:br>
            <a:r>
              <a:rPr lang="en-GB" sz="3200" b="1" dirty="0">
                <a:latin typeface="+mj-lt"/>
                <a:ea typeface="+mj-ea"/>
                <a:cs typeface="+mj-cs"/>
              </a:rPr>
              <a:t>Portfolio (Fine Art)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2" name="Picture 4" descr="P104062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2988" y="1628775"/>
            <a:ext cx="7058025"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2339975" y="333375"/>
            <a:ext cx="6408738" cy="1470025"/>
          </a:xfrm>
          <a:prstGeom prst="rect">
            <a:avLst/>
          </a:prstGeom>
        </p:spPr>
        <p:txBody>
          <a:bodyPr anchor="ctr">
            <a:normAutofit/>
          </a:bodyPr>
          <a:lstStyle/>
          <a:p>
            <a:pPr fontAlgn="auto">
              <a:spcAft>
                <a:spcPts val="0"/>
              </a:spcAft>
              <a:defRPr/>
            </a:pPr>
            <a:r>
              <a:rPr lang="en-GB" sz="3200" b="1" dirty="0">
                <a:latin typeface="+mj-lt"/>
                <a:ea typeface="+mj-ea"/>
                <a:cs typeface="+mj-cs"/>
              </a:rPr>
              <a:t>Candidate 2 </a:t>
            </a:r>
            <a:br>
              <a:rPr lang="en-GB" sz="3200" b="1" dirty="0">
                <a:latin typeface="+mj-lt"/>
                <a:ea typeface="+mj-ea"/>
                <a:cs typeface="+mj-cs"/>
              </a:rPr>
            </a:br>
            <a:r>
              <a:rPr lang="en-GB" sz="3200" b="1" dirty="0">
                <a:latin typeface="+mj-lt"/>
                <a:ea typeface="+mj-ea"/>
                <a:cs typeface="+mj-cs"/>
              </a:rPr>
              <a:t>Portfolio (Fine Art)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6" name="Picture 6" descr="P104062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0113" y="1628775"/>
            <a:ext cx="7183437"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2339975" y="333375"/>
            <a:ext cx="6408738" cy="1470025"/>
          </a:xfrm>
          <a:prstGeom prst="rect">
            <a:avLst/>
          </a:prstGeom>
        </p:spPr>
        <p:txBody>
          <a:bodyPr anchor="ctr">
            <a:normAutofit/>
          </a:bodyPr>
          <a:lstStyle/>
          <a:p>
            <a:pPr fontAlgn="auto">
              <a:spcAft>
                <a:spcPts val="0"/>
              </a:spcAft>
              <a:defRPr/>
            </a:pPr>
            <a:r>
              <a:rPr lang="en-GB" sz="3200" b="1" dirty="0">
                <a:latin typeface="+mj-lt"/>
                <a:ea typeface="+mj-ea"/>
                <a:cs typeface="+mj-cs"/>
              </a:rPr>
              <a:t>Candidate 2 </a:t>
            </a:r>
            <a:br>
              <a:rPr lang="en-GB" sz="3200" b="1" dirty="0">
                <a:latin typeface="+mj-lt"/>
                <a:ea typeface="+mj-ea"/>
                <a:cs typeface="+mj-cs"/>
              </a:rPr>
            </a:br>
            <a:r>
              <a:rPr lang="en-GB" sz="3200" b="1" dirty="0">
                <a:latin typeface="+mj-lt"/>
                <a:ea typeface="+mj-ea"/>
                <a:cs typeface="+mj-cs"/>
              </a:rPr>
              <a:t>Portfolio (Fine Art)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7" descr="P104059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420938"/>
            <a:ext cx="91440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2339975" y="333375"/>
            <a:ext cx="6408738" cy="1470025"/>
          </a:xfrm>
          <a:prstGeom prst="rect">
            <a:avLst/>
          </a:prstGeom>
        </p:spPr>
        <p:txBody>
          <a:bodyPr anchor="ctr">
            <a:normAutofit/>
          </a:bodyPr>
          <a:lstStyle/>
          <a:p>
            <a:pPr fontAlgn="auto">
              <a:spcAft>
                <a:spcPts val="0"/>
              </a:spcAft>
              <a:defRPr/>
            </a:pPr>
            <a:r>
              <a:rPr lang="en-GB" sz="3200" b="1">
                <a:latin typeface="+mj-lt"/>
                <a:ea typeface="+mj-ea"/>
                <a:cs typeface="+mj-cs"/>
              </a:rPr>
              <a:t>Candidate 1 </a:t>
            </a:r>
            <a:br>
              <a:rPr lang="en-GB" sz="3200" b="1">
                <a:latin typeface="+mj-lt"/>
                <a:ea typeface="+mj-ea"/>
                <a:cs typeface="+mj-cs"/>
              </a:rPr>
            </a:br>
            <a:r>
              <a:rPr lang="en-GB" sz="3200" b="1">
                <a:latin typeface="+mj-lt"/>
                <a:ea typeface="+mj-ea"/>
                <a:cs typeface="+mj-cs"/>
              </a:rPr>
              <a:t>Portfolio (Fine Art)</a:t>
            </a:r>
            <a:endParaRPr lang="en-GB" sz="3200" b="1" dirty="0">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0" name="Picture 7" descr="P104062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2988" y="1628775"/>
            <a:ext cx="714057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2339975" y="333375"/>
            <a:ext cx="6408738" cy="1470025"/>
          </a:xfrm>
          <a:prstGeom prst="rect">
            <a:avLst/>
          </a:prstGeom>
        </p:spPr>
        <p:txBody>
          <a:bodyPr anchor="ctr">
            <a:normAutofit/>
          </a:bodyPr>
          <a:lstStyle/>
          <a:p>
            <a:pPr fontAlgn="auto">
              <a:spcAft>
                <a:spcPts val="0"/>
              </a:spcAft>
              <a:defRPr/>
            </a:pPr>
            <a:r>
              <a:rPr lang="en-GB" sz="3200" b="1" dirty="0">
                <a:latin typeface="+mj-lt"/>
                <a:ea typeface="+mj-ea"/>
                <a:cs typeface="+mj-cs"/>
              </a:rPr>
              <a:t>Candidate 2 </a:t>
            </a:r>
            <a:br>
              <a:rPr lang="en-GB" sz="3200" b="1" dirty="0">
                <a:latin typeface="+mj-lt"/>
                <a:ea typeface="+mj-ea"/>
                <a:cs typeface="+mj-cs"/>
              </a:rPr>
            </a:br>
            <a:r>
              <a:rPr lang="en-GB" sz="3200" b="1" dirty="0">
                <a:latin typeface="+mj-lt"/>
                <a:ea typeface="+mj-ea"/>
                <a:cs typeface="+mj-cs"/>
              </a:rPr>
              <a:t>Portfolio (Fine Art)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4" name="Picture 6" descr="P104062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7450" y="1662113"/>
            <a:ext cx="6985000" cy="519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2339975" y="333375"/>
            <a:ext cx="6408738" cy="1470025"/>
          </a:xfrm>
          <a:prstGeom prst="rect">
            <a:avLst/>
          </a:prstGeom>
        </p:spPr>
        <p:txBody>
          <a:bodyPr anchor="ctr">
            <a:normAutofit/>
          </a:bodyPr>
          <a:lstStyle/>
          <a:p>
            <a:pPr fontAlgn="auto">
              <a:spcAft>
                <a:spcPts val="0"/>
              </a:spcAft>
              <a:defRPr/>
            </a:pPr>
            <a:r>
              <a:rPr lang="en-GB" sz="3200" b="1" dirty="0">
                <a:latin typeface="+mj-lt"/>
                <a:ea typeface="+mj-ea"/>
                <a:cs typeface="+mj-cs"/>
              </a:rPr>
              <a:t>Candidate 2 </a:t>
            </a:r>
            <a:br>
              <a:rPr lang="en-GB" sz="3200" b="1" dirty="0">
                <a:latin typeface="+mj-lt"/>
                <a:ea typeface="+mj-ea"/>
                <a:cs typeface="+mj-cs"/>
              </a:rPr>
            </a:br>
            <a:r>
              <a:rPr lang="en-GB" sz="3200" b="1" dirty="0">
                <a:latin typeface="+mj-lt"/>
                <a:ea typeface="+mj-ea"/>
                <a:cs typeface="+mj-cs"/>
              </a:rPr>
              <a:t>Portfolio (Fine Art)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8" name="Picture 6" descr="P104062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3267869" y="981869"/>
            <a:ext cx="685800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0" y="3213100"/>
            <a:ext cx="6408738" cy="1470025"/>
          </a:xfrm>
          <a:prstGeom prst="rect">
            <a:avLst/>
          </a:prstGeom>
        </p:spPr>
        <p:txBody>
          <a:bodyPr anchor="ctr">
            <a:normAutofit/>
          </a:bodyPr>
          <a:lstStyle/>
          <a:p>
            <a:pPr fontAlgn="auto">
              <a:spcAft>
                <a:spcPts val="0"/>
              </a:spcAft>
              <a:defRPr/>
            </a:pPr>
            <a:r>
              <a:rPr lang="en-GB" sz="3200" b="1" dirty="0">
                <a:latin typeface="+mj-lt"/>
                <a:ea typeface="+mj-ea"/>
                <a:cs typeface="+mj-cs"/>
              </a:rPr>
              <a:t>Candidate 2 </a:t>
            </a:r>
            <a:br>
              <a:rPr lang="en-GB" sz="3200" b="1" dirty="0">
                <a:latin typeface="+mj-lt"/>
                <a:ea typeface="+mj-ea"/>
                <a:cs typeface="+mj-cs"/>
              </a:rPr>
            </a:br>
            <a:r>
              <a:rPr lang="en-GB" sz="3200" b="1" dirty="0">
                <a:latin typeface="+mj-lt"/>
                <a:ea typeface="+mj-ea"/>
                <a:cs typeface="+mj-cs"/>
              </a:rPr>
              <a:t>Portfolio (Fine Art)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Picture 7" descr="P104062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6375" y="1700213"/>
            <a:ext cx="6191250"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2339975" y="333375"/>
            <a:ext cx="6408738" cy="1470025"/>
          </a:xfrm>
          <a:prstGeom prst="rect">
            <a:avLst/>
          </a:prstGeom>
        </p:spPr>
        <p:txBody>
          <a:bodyPr anchor="ctr">
            <a:normAutofit/>
          </a:bodyPr>
          <a:lstStyle/>
          <a:p>
            <a:pPr fontAlgn="auto">
              <a:spcAft>
                <a:spcPts val="0"/>
              </a:spcAft>
              <a:defRPr/>
            </a:pPr>
            <a:r>
              <a:rPr lang="en-GB" sz="3200" b="1" dirty="0">
                <a:latin typeface="+mj-lt"/>
                <a:ea typeface="+mj-ea"/>
                <a:cs typeface="+mj-cs"/>
              </a:rPr>
              <a:t>Candidate 2 </a:t>
            </a:r>
            <a:br>
              <a:rPr lang="en-GB" sz="3200" b="1" dirty="0">
                <a:latin typeface="+mj-lt"/>
                <a:ea typeface="+mj-ea"/>
                <a:cs typeface="+mj-cs"/>
              </a:rPr>
            </a:br>
            <a:r>
              <a:rPr lang="en-GB" sz="3200" b="1" dirty="0">
                <a:latin typeface="+mj-lt"/>
                <a:ea typeface="+mj-ea"/>
                <a:cs typeface="+mj-cs"/>
              </a:rPr>
              <a:t>Portfolio (Fine Art)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50" y="115888"/>
            <a:ext cx="158432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TextBox 7"/>
          <p:cNvSpPr txBox="1">
            <a:spLocks noChangeArrowheads="1"/>
          </p:cNvSpPr>
          <p:nvPr/>
        </p:nvSpPr>
        <p:spPr bwMode="auto">
          <a:xfrm>
            <a:off x="214313" y="3071813"/>
            <a:ext cx="33131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2800" b="1"/>
              <a:t>A01 – 21</a:t>
            </a:r>
          </a:p>
          <a:p>
            <a:pPr eaLnBrk="1" hangingPunct="1"/>
            <a:r>
              <a:rPr lang="en-GB" sz="2800" b="1"/>
              <a:t>A02 – 22</a:t>
            </a:r>
          </a:p>
          <a:p>
            <a:pPr eaLnBrk="1" hangingPunct="1"/>
            <a:r>
              <a:rPr lang="en-GB" sz="2800" b="1"/>
              <a:t>A03 – 21</a:t>
            </a:r>
          </a:p>
          <a:p>
            <a:pPr eaLnBrk="1" hangingPunct="1"/>
            <a:r>
              <a:rPr lang="en-GB" sz="2800" b="1"/>
              <a:t>AO4 - 21</a:t>
            </a:r>
          </a:p>
        </p:txBody>
      </p:sp>
      <p:sp>
        <p:nvSpPr>
          <p:cNvPr id="47107" name="TextBox 8"/>
          <p:cNvSpPr txBox="1">
            <a:spLocks noChangeArrowheads="1"/>
          </p:cNvSpPr>
          <p:nvPr/>
        </p:nvSpPr>
        <p:spPr bwMode="auto">
          <a:xfrm>
            <a:off x="214313" y="4929188"/>
            <a:ext cx="3240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2800" b="1"/>
              <a:t>Total – 85</a:t>
            </a:r>
          </a:p>
        </p:txBody>
      </p:sp>
      <p:pic>
        <p:nvPicPr>
          <p:cNvPr id="47108" name="Picture 9" descr="P104061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3346450" y="1060450"/>
            <a:ext cx="68580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0" y="1628775"/>
            <a:ext cx="6408738" cy="1470025"/>
          </a:xfrm>
          <a:prstGeom prst="rect">
            <a:avLst/>
          </a:prstGeom>
        </p:spPr>
        <p:txBody>
          <a:bodyPr anchor="ctr">
            <a:normAutofit/>
          </a:bodyPr>
          <a:lstStyle/>
          <a:p>
            <a:pPr fontAlgn="auto">
              <a:spcAft>
                <a:spcPts val="0"/>
              </a:spcAft>
              <a:defRPr/>
            </a:pPr>
            <a:r>
              <a:rPr lang="en-GB" sz="3200" b="1" dirty="0">
                <a:latin typeface="+mj-lt"/>
                <a:ea typeface="+mj-ea"/>
                <a:cs typeface="+mj-cs"/>
              </a:rPr>
              <a:t>Candidate 2 </a:t>
            </a:r>
            <a:br>
              <a:rPr lang="en-GB" sz="3200" b="1" dirty="0">
                <a:latin typeface="+mj-lt"/>
                <a:ea typeface="+mj-ea"/>
                <a:cs typeface="+mj-cs"/>
              </a:rPr>
            </a:br>
            <a:r>
              <a:rPr lang="en-GB" sz="3200" b="1" dirty="0">
                <a:latin typeface="+mj-lt"/>
                <a:ea typeface="+mj-ea"/>
                <a:cs typeface="+mj-cs"/>
              </a:rPr>
              <a:t>Portfolio (Fine Art)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3" y="1428750"/>
            <a:ext cx="8229600" cy="4784725"/>
          </a:xfrm>
        </p:spPr>
        <p:txBody>
          <a:bodyPr rtlCol="0">
            <a:normAutofit lnSpcReduction="10000"/>
          </a:bodyPr>
          <a:lstStyle/>
          <a:p>
            <a:pPr eaLnBrk="1" fontAlgn="auto" hangingPunct="1">
              <a:spcAft>
                <a:spcPts val="0"/>
              </a:spcAft>
              <a:buFont typeface="Arial" pitchFamily="34" charset="0"/>
              <a:buNone/>
              <a:defRPr/>
            </a:pPr>
            <a:r>
              <a:rPr lang="en-GB" dirty="0" smtClean="0">
                <a:latin typeface="Times New Roman" pitchFamily="18" charset="0"/>
                <a:ea typeface="+mn-ea"/>
                <a:cs typeface="Times New Roman" pitchFamily="18" charset="0"/>
              </a:rPr>
              <a:t>	</a:t>
            </a:r>
            <a:r>
              <a:rPr lang="en-GB" sz="1400" dirty="0" smtClean="0">
                <a:latin typeface="Arial" pitchFamily="34" charset="0"/>
                <a:ea typeface="+mn-ea"/>
                <a:cs typeface="Arial" pitchFamily="34" charset="0"/>
              </a:rPr>
              <a:t>A Fine Art submission based on the theme of buildings and landscapes in the local environment, presented as mounted sheets with some separate small scale outcomes.</a:t>
            </a:r>
          </a:p>
          <a:p>
            <a:pPr eaLnBrk="1" fontAlgn="auto" hangingPunct="1">
              <a:spcAft>
                <a:spcPts val="0"/>
              </a:spcAft>
              <a:buFont typeface="Arial" pitchFamily="34" charset="0"/>
              <a:buNone/>
              <a:defRPr/>
            </a:pPr>
            <a:endParaRPr lang="en-GB" sz="1400" dirty="0" smtClean="0">
              <a:latin typeface="Arial" pitchFamily="34" charset="0"/>
              <a:ea typeface="+mn-ea"/>
              <a:cs typeface="Arial" pitchFamily="34" charset="0"/>
            </a:endParaRPr>
          </a:p>
          <a:p>
            <a:pPr eaLnBrk="1" fontAlgn="auto" hangingPunct="1">
              <a:spcAft>
                <a:spcPts val="0"/>
              </a:spcAft>
              <a:buFont typeface="Arial" pitchFamily="34" charset="0"/>
              <a:buNone/>
              <a:defRPr/>
            </a:pPr>
            <a:r>
              <a:rPr lang="en-GB" sz="1400" dirty="0" smtClean="0">
                <a:latin typeface="Arial" pitchFamily="34" charset="0"/>
                <a:ea typeface="+mn-ea"/>
                <a:cs typeface="Arial" pitchFamily="34" charset="0"/>
              </a:rPr>
              <a:t>	</a:t>
            </a:r>
            <a:r>
              <a:rPr lang="en-GB" sz="1400" b="1" dirty="0" smtClean="0">
                <a:latin typeface="Arial" pitchFamily="34" charset="0"/>
                <a:ea typeface="+mn-ea"/>
                <a:cs typeface="Arial" pitchFamily="34" charset="0"/>
              </a:rPr>
              <a:t>Contextual Understanding</a:t>
            </a:r>
            <a:r>
              <a:rPr lang="en-GB" sz="1400" dirty="0" smtClean="0">
                <a:latin typeface="Arial" pitchFamily="34" charset="0"/>
                <a:ea typeface="+mn-ea"/>
                <a:cs typeface="Arial" pitchFamily="34" charset="0"/>
              </a:rPr>
              <a:t>: Although a succinct body of work, the candidate has shown clear evidence of investigation into the creative practice of Welsh landscape artists and has been able to express some valid personal opinions relating to context and influence on his own work.</a:t>
            </a:r>
          </a:p>
          <a:p>
            <a:pPr eaLnBrk="1" fontAlgn="auto" hangingPunct="1">
              <a:spcAft>
                <a:spcPts val="0"/>
              </a:spcAft>
              <a:buFont typeface="Arial" pitchFamily="34" charset="0"/>
              <a:buNone/>
              <a:defRPr/>
            </a:pPr>
            <a:endParaRPr lang="en-GB" sz="1400" dirty="0" smtClean="0">
              <a:latin typeface="Arial" pitchFamily="34" charset="0"/>
              <a:ea typeface="+mn-ea"/>
              <a:cs typeface="Arial" pitchFamily="34" charset="0"/>
            </a:endParaRPr>
          </a:p>
          <a:p>
            <a:pPr eaLnBrk="1" fontAlgn="auto" hangingPunct="1">
              <a:spcAft>
                <a:spcPts val="0"/>
              </a:spcAft>
              <a:buFont typeface="Arial" pitchFamily="34" charset="0"/>
              <a:buNone/>
              <a:defRPr/>
            </a:pPr>
            <a:r>
              <a:rPr lang="en-GB" sz="1400" dirty="0" smtClean="0">
                <a:latin typeface="Arial" pitchFamily="34" charset="0"/>
                <a:ea typeface="+mn-ea"/>
                <a:cs typeface="Arial" pitchFamily="34" charset="0"/>
              </a:rPr>
              <a:t>	The range of materials used in </a:t>
            </a:r>
            <a:r>
              <a:rPr lang="en-GB" sz="1400" b="1" dirty="0" smtClean="0">
                <a:latin typeface="Arial" pitchFamily="34" charset="0"/>
                <a:ea typeface="+mn-ea"/>
                <a:cs typeface="Arial" pitchFamily="34" charset="0"/>
              </a:rPr>
              <a:t>Creative Making </a:t>
            </a:r>
            <a:r>
              <a:rPr lang="en-GB" sz="1400" dirty="0" smtClean="0">
                <a:latin typeface="Arial" pitchFamily="34" charset="0"/>
                <a:ea typeface="+mn-ea"/>
                <a:cs typeface="Arial" pitchFamily="34" charset="0"/>
              </a:rPr>
              <a:t>is reasonable at this level, with evidence of the use of different painting processes, drawing, photography and printmaking. There is some repetition of outcomes, mostly of the same level and perhaps more time could have spent been on improving the quality of one or two rather than producing duplicate images of the same quality.</a:t>
            </a:r>
          </a:p>
          <a:p>
            <a:pPr eaLnBrk="1" fontAlgn="auto" hangingPunct="1">
              <a:spcAft>
                <a:spcPts val="0"/>
              </a:spcAft>
              <a:buFont typeface="Arial" pitchFamily="34" charset="0"/>
              <a:buNone/>
              <a:defRPr/>
            </a:pPr>
            <a:endParaRPr lang="en-GB" sz="1400" dirty="0" smtClean="0">
              <a:latin typeface="Arial" pitchFamily="34" charset="0"/>
              <a:ea typeface="+mn-ea"/>
              <a:cs typeface="Arial" pitchFamily="34" charset="0"/>
            </a:endParaRPr>
          </a:p>
          <a:p>
            <a:pPr eaLnBrk="1" fontAlgn="auto" hangingPunct="1">
              <a:spcAft>
                <a:spcPts val="0"/>
              </a:spcAft>
              <a:buFont typeface="Arial" pitchFamily="34" charset="0"/>
              <a:buNone/>
              <a:defRPr/>
            </a:pPr>
            <a:r>
              <a:rPr lang="en-GB" sz="1400" dirty="0" smtClean="0">
                <a:latin typeface="Arial" pitchFamily="34" charset="0"/>
                <a:ea typeface="+mn-ea"/>
                <a:cs typeface="Arial" pitchFamily="34" charset="0"/>
              </a:rPr>
              <a:t>	Some sheets demonstrate good evidence of </a:t>
            </a:r>
            <a:r>
              <a:rPr lang="en-GB" sz="1400" b="1" dirty="0" smtClean="0">
                <a:latin typeface="Arial" pitchFamily="34" charset="0"/>
                <a:ea typeface="+mn-ea"/>
                <a:cs typeface="Arial" pitchFamily="34" charset="0"/>
              </a:rPr>
              <a:t>Reflective Recording </a:t>
            </a:r>
            <a:r>
              <a:rPr lang="en-GB" sz="1400" dirty="0" smtClean="0">
                <a:latin typeface="Arial" pitchFamily="34" charset="0"/>
                <a:ea typeface="+mn-ea"/>
                <a:cs typeface="Arial" pitchFamily="34" charset="0"/>
              </a:rPr>
              <a:t>with some drawing from first hand observation and the candidate’s own photographs presented. Photographs on other sheets could have contributed  to a greater extent to assessment for Creative Making if they had been more considered and interesting.</a:t>
            </a:r>
          </a:p>
          <a:p>
            <a:pPr eaLnBrk="1" fontAlgn="auto" hangingPunct="1">
              <a:spcAft>
                <a:spcPts val="0"/>
              </a:spcAft>
              <a:buFont typeface="Arial" pitchFamily="34" charset="0"/>
              <a:buNone/>
              <a:defRPr/>
            </a:pPr>
            <a:endParaRPr lang="en-GB" sz="1400" dirty="0" smtClean="0">
              <a:latin typeface="Arial" pitchFamily="34" charset="0"/>
              <a:ea typeface="+mn-ea"/>
              <a:cs typeface="Arial" pitchFamily="34" charset="0"/>
            </a:endParaRPr>
          </a:p>
          <a:p>
            <a:pPr eaLnBrk="1" fontAlgn="auto" hangingPunct="1">
              <a:spcAft>
                <a:spcPts val="0"/>
              </a:spcAft>
              <a:buFont typeface="Arial" pitchFamily="34" charset="0"/>
              <a:buNone/>
              <a:defRPr/>
            </a:pPr>
            <a:r>
              <a:rPr lang="en-GB" sz="1400" dirty="0" smtClean="0">
                <a:latin typeface="Arial" pitchFamily="34" charset="0"/>
                <a:ea typeface="+mn-ea"/>
                <a:cs typeface="Arial" pitchFamily="34" charset="0"/>
              </a:rPr>
              <a:t>	In </a:t>
            </a:r>
            <a:r>
              <a:rPr lang="en-GB" sz="1400" b="1" dirty="0" smtClean="0">
                <a:latin typeface="Arial" pitchFamily="34" charset="0"/>
                <a:ea typeface="+mn-ea"/>
                <a:cs typeface="Arial" pitchFamily="34" charset="0"/>
              </a:rPr>
              <a:t>Personal Presentation </a:t>
            </a:r>
            <a:r>
              <a:rPr lang="en-GB" sz="1400" dirty="0" smtClean="0">
                <a:latin typeface="Arial" pitchFamily="34" charset="0"/>
                <a:ea typeface="+mn-ea"/>
                <a:cs typeface="Arial" pitchFamily="34" charset="0"/>
              </a:rPr>
              <a:t>a good response to the local environment was demonstrated  and clear connections to the work of the selected artists were in evidence. If ideas and outcomes had shown more imagination and originality the submission might have been rewarded with further marks.</a:t>
            </a:r>
          </a:p>
          <a:p>
            <a:pPr eaLnBrk="1" fontAlgn="auto" hangingPunct="1">
              <a:spcAft>
                <a:spcPts val="0"/>
              </a:spcAft>
              <a:buFont typeface="Arial" pitchFamily="34" charset="0"/>
              <a:buNone/>
              <a:defRPr/>
            </a:pPr>
            <a:endParaRPr lang="en-GB" b="1" dirty="0">
              <a:ea typeface="+mn-ea"/>
              <a:cs typeface="+mn-cs"/>
            </a:endParaRPr>
          </a:p>
        </p:txBody>
      </p:sp>
      <p:pic>
        <p:nvPicPr>
          <p:cNvPr id="48130"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50" y="115888"/>
            <a:ext cx="158432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2555875" y="188913"/>
            <a:ext cx="6408738" cy="1470025"/>
          </a:xfrm>
          <a:prstGeom prst="rect">
            <a:avLst/>
          </a:prstGeom>
        </p:spPr>
        <p:txBody>
          <a:bodyPr anchor="ctr">
            <a:normAutofit/>
          </a:bodyPr>
          <a:lstStyle/>
          <a:p>
            <a:pPr fontAlgn="auto">
              <a:spcAft>
                <a:spcPts val="0"/>
              </a:spcAft>
              <a:defRPr/>
            </a:pPr>
            <a:r>
              <a:rPr lang="en-GB" sz="3200" b="1" dirty="0">
                <a:latin typeface="+mj-lt"/>
                <a:ea typeface="+mj-ea"/>
                <a:cs typeface="+mj-cs"/>
              </a:rPr>
              <a:t>Candidate 2 </a:t>
            </a:r>
            <a:br>
              <a:rPr lang="en-GB" sz="3200" b="1" dirty="0">
                <a:latin typeface="+mj-lt"/>
                <a:ea typeface="+mj-ea"/>
                <a:cs typeface="+mj-cs"/>
              </a:rPr>
            </a:br>
            <a:r>
              <a:rPr lang="en-GB" sz="3200" b="1" dirty="0">
                <a:latin typeface="+mj-lt"/>
                <a:ea typeface="+mj-ea"/>
                <a:cs typeface="+mj-cs"/>
              </a:rPr>
              <a:t>Portfolio (Fine Art)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4" name="Picture 4" descr="P104063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3143250"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0" y="3213100"/>
            <a:ext cx="6408738" cy="1470025"/>
          </a:xfrm>
          <a:prstGeom prst="rect">
            <a:avLst/>
          </a:prstGeom>
        </p:spPr>
        <p:txBody>
          <a:bodyPr anchor="ctr">
            <a:normAutofit/>
          </a:bodyPr>
          <a:lstStyle/>
          <a:p>
            <a:pPr fontAlgn="auto">
              <a:spcAft>
                <a:spcPts val="0"/>
              </a:spcAft>
              <a:defRPr/>
            </a:pPr>
            <a:r>
              <a:rPr lang="en-GB" sz="3200" b="1" dirty="0">
                <a:latin typeface="+mj-lt"/>
                <a:ea typeface="+mj-ea"/>
                <a:cs typeface="+mj-cs"/>
              </a:rPr>
              <a:t>Candidate 3 </a:t>
            </a:r>
            <a:br>
              <a:rPr lang="en-GB" sz="3200" b="1" dirty="0">
                <a:latin typeface="+mj-lt"/>
                <a:ea typeface="+mj-ea"/>
                <a:cs typeface="+mj-cs"/>
              </a:rPr>
            </a:br>
            <a:r>
              <a:rPr lang="en-GB" sz="3200" b="1" dirty="0">
                <a:latin typeface="+mj-lt"/>
                <a:ea typeface="+mj-ea"/>
                <a:cs typeface="+mj-cs"/>
              </a:rPr>
              <a:t>Portfolio (Fine Art)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8" name="Picture 6" descr="P104063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550" y="1628775"/>
            <a:ext cx="7273925"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2124075" y="188913"/>
            <a:ext cx="6408738" cy="1470025"/>
          </a:xfrm>
          <a:prstGeom prst="rect">
            <a:avLst/>
          </a:prstGeom>
        </p:spPr>
        <p:txBody>
          <a:bodyPr anchor="ctr">
            <a:normAutofit/>
          </a:bodyPr>
          <a:lstStyle/>
          <a:p>
            <a:pPr fontAlgn="auto">
              <a:spcAft>
                <a:spcPts val="0"/>
              </a:spcAft>
              <a:defRPr/>
            </a:pPr>
            <a:r>
              <a:rPr lang="en-GB" sz="3200" b="1" dirty="0">
                <a:latin typeface="+mj-lt"/>
                <a:ea typeface="+mj-ea"/>
                <a:cs typeface="+mj-cs"/>
              </a:rPr>
              <a:t>Candidate 3 </a:t>
            </a:r>
            <a:br>
              <a:rPr lang="en-GB" sz="3200" b="1" dirty="0">
                <a:latin typeface="+mj-lt"/>
                <a:ea typeface="+mj-ea"/>
                <a:cs typeface="+mj-cs"/>
              </a:rPr>
            </a:br>
            <a:r>
              <a:rPr lang="en-GB" sz="3200" b="1" dirty="0">
                <a:latin typeface="+mj-lt"/>
                <a:ea typeface="+mj-ea"/>
                <a:cs typeface="+mj-cs"/>
              </a:rPr>
              <a:t>Portfolio (Fine Art)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2" name="Picture 7" descr="P104063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3375025"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0" y="3213100"/>
            <a:ext cx="6408738" cy="1470025"/>
          </a:xfrm>
          <a:prstGeom prst="rect">
            <a:avLst/>
          </a:prstGeom>
        </p:spPr>
        <p:txBody>
          <a:bodyPr anchor="ctr">
            <a:normAutofit/>
          </a:bodyPr>
          <a:lstStyle/>
          <a:p>
            <a:pPr fontAlgn="auto">
              <a:spcAft>
                <a:spcPts val="0"/>
              </a:spcAft>
              <a:defRPr/>
            </a:pPr>
            <a:r>
              <a:rPr lang="en-GB" sz="3200" b="1" dirty="0">
                <a:latin typeface="+mj-lt"/>
                <a:ea typeface="+mj-ea"/>
                <a:cs typeface="+mj-cs"/>
              </a:rPr>
              <a:t>Candidate 3 </a:t>
            </a:r>
            <a:br>
              <a:rPr lang="en-GB" sz="3200" b="1" dirty="0">
                <a:latin typeface="+mj-lt"/>
                <a:ea typeface="+mj-ea"/>
                <a:cs typeface="+mj-cs"/>
              </a:rPr>
            </a:br>
            <a:r>
              <a:rPr lang="en-GB" sz="3200" b="1" dirty="0">
                <a:latin typeface="+mj-lt"/>
                <a:ea typeface="+mj-ea"/>
                <a:cs typeface="+mj-cs"/>
              </a:rPr>
              <a:t>Portfolio (Fine Art)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6" name="Picture 6" descr="P104063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3137694" y="858044"/>
            <a:ext cx="6864350"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0" y="3213100"/>
            <a:ext cx="6408738" cy="1470025"/>
          </a:xfrm>
          <a:prstGeom prst="rect">
            <a:avLst/>
          </a:prstGeom>
        </p:spPr>
        <p:txBody>
          <a:bodyPr anchor="ctr">
            <a:normAutofit/>
          </a:bodyPr>
          <a:lstStyle/>
          <a:p>
            <a:pPr fontAlgn="auto">
              <a:spcAft>
                <a:spcPts val="0"/>
              </a:spcAft>
              <a:defRPr/>
            </a:pPr>
            <a:r>
              <a:rPr lang="en-GB" sz="3200" b="1" dirty="0">
                <a:latin typeface="+mj-lt"/>
                <a:ea typeface="+mj-ea"/>
                <a:cs typeface="+mj-cs"/>
              </a:rPr>
              <a:t>Candidate 3 </a:t>
            </a:r>
            <a:br>
              <a:rPr lang="en-GB" sz="3200" b="1" dirty="0">
                <a:latin typeface="+mj-lt"/>
                <a:ea typeface="+mj-ea"/>
                <a:cs typeface="+mj-cs"/>
              </a:rPr>
            </a:br>
            <a:r>
              <a:rPr lang="en-GB" sz="3200" b="1" dirty="0">
                <a:latin typeface="+mj-lt"/>
                <a:ea typeface="+mj-ea"/>
                <a:cs typeface="+mj-cs"/>
              </a:rPr>
              <a:t>Portfolio (Fine Art)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6" descr="P104059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2988" y="1773238"/>
            <a:ext cx="6843712"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2339975" y="333375"/>
            <a:ext cx="6408738" cy="1470025"/>
          </a:xfrm>
          <a:prstGeom prst="rect">
            <a:avLst/>
          </a:prstGeom>
        </p:spPr>
        <p:txBody>
          <a:bodyPr anchor="ctr">
            <a:normAutofit/>
          </a:bodyPr>
          <a:lstStyle/>
          <a:p>
            <a:pPr fontAlgn="auto">
              <a:spcAft>
                <a:spcPts val="0"/>
              </a:spcAft>
              <a:defRPr/>
            </a:pPr>
            <a:r>
              <a:rPr lang="en-GB" sz="3200" b="1">
                <a:latin typeface="+mj-lt"/>
                <a:ea typeface="+mj-ea"/>
                <a:cs typeface="+mj-cs"/>
              </a:rPr>
              <a:t>Candidate 1 </a:t>
            </a:r>
            <a:br>
              <a:rPr lang="en-GB" sz="3200" b="1">
                <a:latin typeface="+mj-lt"/>
                <a:ea typeface="+mj-ea"/>
                <a:cs typeface="+mj-cs"/>
              </a:rPr>
            </a:br>
            <a:r>
              <a:rPr lang="en-GB" sz="3200" b="1">
                <a:latin typeface="+mj-lt"/>
                <a:ea typeface="+mj-ea"/>
                <a:cs typeface="+mj-cs"/>
              </a:rPr>
              <a:t>Portfolio (Fine Art)</a:t>
            </a:r>
            <a:endParaRPr lang="en-GB" sz="3200" b="1" dirty="0">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0" name="Picture 7" descr="P1040637.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2988" y="1628775"/>
            <a:ext cx="7273925"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2268538" y="260350"/>
            <a:ext cx="6407150" cy="1470025"/>
          </a:xfrm>
          <a:prstGeom prst="rect">
            <a:avLst/>
          </a:prstGeom>
        </p:spPr>
        <p:txBody>
          <a:bodyPr anchor="ctr">
            <a:normAutofit/>
          </a:bodyPr>
          <a:lstStyle/>
          <a:p>
            <a:pPr fontAlgn="auto">
              <a:spcAft>
                <a:spcPts val="0"/>
              </a:spcAft>
              <a:defRPr/>
            </a:pPr>
            <a:r>
              <a:rPr lang="en-GB" sz="3200" b="1" dirty="0">
                <a:latin typeface="+mj-lt"/>
                <a:ea typeface="+mj-ea"/>
                <a:cs typeface="+mj-cs"/>
              </a:rPr>
              <a:t>Candidate 3 </a:t>
            </a:r>
            <a:br>
              <a:rPr lang="en-GB" sz="3200" b="1" dirty="0">
                <a:latin typeface="+mj-lt"/>
                <a:ea typeface="+mj-ea"/>
                <a:cs typeface="+mj-cs"/>
              </a:rPr>
            </a:br>
            <a:r>
              <a:rPr lang="en-GB" sz="3200" b="1" dirty="0">
                <a:latin typeface="+mj-lt"/>
                <a:ea typeface="+mj-ea"/>
                <a:cs typeface="+mj-cs"/>
              </a:rPr>
              <a:t>Portfolio (Fine Art)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4" name="Picture 6" descr="P104063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2988" y="1628775"/>
            <a:ext cx="7200900"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2268538" y="188913"/>
            <a:ext cx="6407150" cy="1470025"/>
          </a:xfrm>
          <a:prstGeom prst="rect">
            <a:avLst/>
          </a:prstGeom>
        </p:spPr>
        <p:txBody>
          <a:bodyPr anchor="ctr">
            <a:normAutofit/>
          </a:bodyPr>
          <a:lstStyle/>
          <a:p>
            <a:pPr fontAlgn="auto">
              <a:spcAft>
                <a:spcPts val="0"/>
              </a:spcAft>
              <a:defRPr/>
            </a:pPr>
            <a:r>
              <a:rPr lang="en-GB" sz="3200" b="1" dirty="0">
                <a:latin typeface="+mj-lt"/>
                <a:ea typeface="+mj-ea"/>
                <a:cs typeface="+mj-cs"/>
              </a:rPr>
              <a:t>Candidate 3 </a:t>
            </a:r>
            <a:br>
              <a:rPr lang="en-GB" sz="3200" b="1" dirty="0">
                <a:latin typeface="+mj-lt"/>
                <a:ea typeface="+mj-ea"/>
                <a:cs typeface="+mj-cs"/>
              </a:rPr>
            </a:br>
            <a:r>
              <a:rPr lang="en-GB" sz="3200" b="1" dirty="0">
                <a:latin typeface="+mj-lt"/>
                <a:ea typeface="+mj-ea"/>
                <a:cs typeface="+mj-cs"/>
              </a:rPr>
              <a:t>Portfolio (Fine Art)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8" name="Picture 7" descr="P1040639.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3231357" y="945356"/>
            <a:ext cx="68580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0" y="3213100"/>
            <a:ext cx="6408738" cy="1470025"/>
          </a:xfrm>
          <a:prstGeom prst="rect">
            <a:avLst/>
          </a:prstGeom>
        </p:spPr>
        <p:txBody>
          <a:bodyPr anchor="ctr">
            <a:normAutofit/>
          </a:bodyPr>
          <a:lstStyle/>
          <a:p>
            <a:pPr fontAlgn="auto">
              <a:spcAft>
                <a:spcPts val="0"/>
              </a:spcAft>
              <a:defRPr/>
            </a:pPr>
            <a:r>
              <a:rPr lang="en-GB" sz="3200" b="1" dirty="0">
                <a:latin typeface="+mj-lt"/>
                <a:ea typeface="+mj-ea"/>
                <a:cs typeface="+mj-cs"/>
              </a:rPr>
              <a:t>Candidate 3 </a:t>
            </a:r>
            <a:br>
              <a:rPr lang="en-GB" sz="3200" b="1" dirty="0">
                <a:latin typeface="+mj-lt"/>
                <a:ea typeface="+mj-ea"/>
                <a:cs typeface="+mj-cs"/>
              </a:rPr>
            </a:br>
            <a:r>
              <a:rPr lang="en-GB" sz="3200" b="1" dirty="0">
                <a:latin typeface="+mj-lt"/>
                <a:ea typeface="+mj-ea"/>
                <a:cs typeface="+mj-cs"/>
              </a:rPr>
              <a:t>Portfolio (Fine Art)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2" name="Picture 7" descr="P104064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250" y="1628775"/>
            <a:ext cx="636905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2124075" y="115888"/>
            <a:ext cx="6408738" cy="1470025"/>
          </a:xfrm>
          <a:prstGeom prst="rect">
            <a:avLst/>
          </a:prstGeom>
        </p:spPr>
        <p:txBody>
          <a:bodyPr anchor="ctr">
            <a:normAutofit/>
          </a:bodyPr>
          <a:lstStyle/>
          <a:p>
            <a:pPr fontAlgn="auto">
              <a:spcAft>
                <a:spcPts val="0"/>
              </a:spcAft>
              <a:defRPr/>
            </a:pPr>
            <a:r>
              <a:rPr lang="en-GB" sz="3200" b="1" dirty="0">
                <a:latin typeface="+mj-lt"/>
                <a:ea typeface="+mj-ea"/>
                <a:cs typeface="+mj-cs"/>
              </a:rPr>
              <a:t>Candidate 3 </a:t>
            </a:r>
            <a:br>
              <a:rPr lang="en-GB" sz="3200" b="1" dirty="0">
                <a:latin typeface="+mj-lt"/>
                <a:ea typeface="+mj-ea"/>
                <a:cs typeface="+mj-cs"/>
              </a:rPr>
            </a:br>
            <a:r>
              <a:rPr lang="en-GB" sz="3200" b="1" dirty="0">
                <a:latin typeface="+mj-lt"/>
                <a:ea typeface="+mj-ea"/>
                <a:cs typeface="+mj-cs"/>
              </a:rPr>
              <a:t>Portfolio (Fine Art)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6" name="Picture 7" descr="P104064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7450" y="1628775"/>
            <a:ext cx="6697663" cy="494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2195513" y="115888"/>
            <a:ext cx="6408737" cy="1470025"/>
          </a:xfrm>
          <a:prstGeom prst="rect">
            <a:avLst/>
          </a:prstGeom>
        </p:spPr>
        <p:txBody>
          <a:bodyPr anchor="ctr">
            <a:normAutofit/>
          </a:bodyPr>
          <a:lstStyle/>
          <a:p>
            <a:pPr fontAlgn="auto">
              <a:spcAft>
                <a:spcPts val="0"/>
              </a:spcAft>
              <a:defRPr/>
            </a:pPr>
            <a:r>
              <a:rPr lang="en-GB" sz="3200" b="1" dirty="0">
                <a:latin typeface="+mj-lt"/>
                <a:ea typeface="+mj-ea"/>
                <a:cs typeface="+mj-cs"/>
              </a:rPr>
              <a:t>Candidate 3 </a:t>
            </a:r>
            <a:br>
              <a:rPr lang="en-GB" sz="3200" b="1" dirty="0">
                <a:latin typeface="+mj-lt"/>
                <a:ea typeface="+mj-ea"/>
                <a:cs typeface="+mj-cs"/>
              </a:rPr>
            </a:br>
            <a:r>
              <a:rPr lang="en-GB" sz="3200" b="1" dirty="0">
                <a:latin typeface="+mj-lt"/>
                <a:ea typeface="+mj-ea"/>
                <a:cs typeface="+mj-cs"/>
              </a:rPr>
              <a:t>Portfolio (Fine Art)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0" name="Picture 7" descr="P104064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6013" y="1628775"/>
            <a:ext cx="67881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2051050" y="188913"/>
            <a:ext cx="6408738" cy="1470025"/>
          </a:xfrm>
          <a:prstGeom prst="rect">
            <a:avLst/>
          </a:prstGeom>
        </p:spPr>
        <p:txBody>
          <a:bodyPr anchor="ctr">
            <a:normAutofit/>
          </a:bodyPr>
          <a:lstStyle/>
          <a:p>
            <a:pPr fontAlgn="auto">
              <a:spcAft>
                <a:spcPts val="0"/>
              </a:spcAft>
              <a:defRPr/>
            </a:pPr>
            <a:r>
              <a:rPr lang="en-GB" sz="3200" b="1" dirty="0">
                <a:latin typeface="+mj-lt"/>
                <a:ea typeface="+mj-ea"/>
                <a:cs typeface="+mj-cs"/>
              </a:rPr>
              <a:t>Candidate 3 </a:t>
            </a:r>
            <a:br>
              <a:rPr lang="en-GB" sz="3200" b="1" dirty="0">
                <a:latin typeface="+mj-lt"/>
                <a:ea typeface="+mj-ea"/>
                <a:cs typeface="+mj-cs"/>
              </a:rPr>
            </a:br>
            <a:r>
              <a:rPr lang="en-GB" sz="3200" b="1" dirty="0">
                <a:latin typeface="+mj-lt"/>
                <a:ea typeface="+mj-ea"/>
                <a:cs typeface="+mj-cs"/>
              </a:rPr>
              <a:t>Portfolio (Fine Art)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4" name="Picture 7" descr="P104064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7450" y="1628775"/>
            <a:ext cx="6684963"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2124075" y="188913"/>
            <a:ext cx="6408738" cy="1470025"/>
          </a:xfrm>
          <a:prstGeom prst="rect">
            <a:avLst/>
          </a:prstGeom>
        </p:spPr>
        <p:txBody>
          <a:bodyPr anchor="ctr">
            <a:normAutofit/>
          </a:bodyPr>
          <a:lstStyle/>
          <a:p>
            <a:pPr fontAlgn="auto">
              <a:spcAft>
                <a:spcPts val="0"/>
              </a:spcAft>
              <a:defRPr/>
            </a:pPr>
            <a:r>
              <a:rPr lang="en-GB" sz="3200" b="1" dirty="0">
                <a:latin typeface="+mj-lt"/>
                <a:ea typeface="+mj-ea"/>
                <a:cs typeface="+mj-cs"/>
              </a:rPr>
              <a:t>Candidate 3 </a:t>
            </a:r>
            <a:br>
              <a:rPr lang="en-GB" sz="3200" b="1" dirty="0">
                <a:latin typeface="+mj-lt"/>
                <a:ea typeface="+mj-ea"/>
                <a:cs typeface="+mj-cs"/>
              </a:rPr>
            </a:br>
            <a:r>
              <a:rPr lang="en-GB" sz="3200" b="1" dirty="0">
                <a:latin typeface="+mj-lt"/>
                <a:ea typeface="+mj-ea"/>
                <a:cs typeface="+mj-cs"/>
              </a:rPr>
              <a:t>Portfolio (Fine Art)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8" name="Picture 7" descr="P104064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3350" y="1628775"/>
            <a:ext cx="662463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2124075" y="188913"/>
            <a:ext cx="6408738" cy="1470025"/>
          </a:xfrm>
          <a:prstGeom prst="rect">
            <a:avLst/>
          </a:prstGeom>
        </p:spPr>
        <p:txBody>
          <a:bodyPr anchor="ctr">
            <a:normAutofit/>
          </a:bodyPr>
          <a:lstStyle/>
          <a:p>
            <a:pPr fontAlgn="auto">
              <a:spcAft>
                <a:spcPts val="0"/>
              </a:spcAft>
              <a:defRPr/>
            </a:pPr>
            <a:r>
              <a:rPr lang="en-GB" sz="3200" b="1" dirty="0">
                <a:latin typeface="+mj-lt"/>
                <a:ea typeface="+mj-ea"/>
                <a:cs typeface="+mj-cs"/>
              </a:rPr>
              <a:t>Candidate 3 </a:t>
            </a:r>
            <a:br>
              <a:rPr lang="en-GB" sz="3200" b="1" dirty="0">
                <a:latin typeface="+mj-lt"/>
                <a:ea typeface="+mj-ea"/>
                <a:cs typeface="+mj-cs"/>
              </a:rPr>
            </a:br>
            <a:r>
              <a:rPr lang="en-GB" sz="3200" b="1" dirty="0">
                <a:latin typeface="+mj-lt"/>
                <a:ea typeface="+mj-ea"/>
                <a:cs typeface="+mj-cs"/>
              </a:rPr>
              <a:t>Portfolio (Fine Art)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2" name="Picture 7" descr="P104064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3316288" y="1030287"/>
            <a:ext cx="685800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0" y="3213100"/>
            <a:ext cx="6408738" cy="1470025"/>
          </a:xfrm>
          <a:prstGeom prst="rect">
            <a:avLst/>
          </a:prstGeom>
        </p:spPr>
        <p:txBody>
          <a:bodyPr anchor="ctr">
            <a:normAutofit/>
          </a:bodyPr>
          <a:lstStyle/>
          <a:p>
            <a:pPr fontAlgn="auto">
              <a:spcAft>
                <a:spcPts val="0"/>
              </a:spcAft>
              <a:defRPr/>
            </a:pPr>
            <a:r>
              <a:rPr lang="en-GB" sz="3200" b="1" dirty="0">
                <a:latin typeface="+mj-lt"/>
                <a:ea typeface="+mj-ea"/>
                <a:cs typeface="+mj-cs"/>
              </a:rPr>
              <a:t>Candidate 3 </a:t>
            </a:r>
            <a:br>
              <a:rPr lang="en-GB" sz="3200" b="1" dirty="0">
                <a:latin typeface="+mj-lt"/>
                <a:ea typeface="+mj-ea"/>
                <a:cs typeface="+mj-cs"/>
              </a:rPr>
            </a:br>
            <a:r>
              <a:rPr lang="en-GB" sz="3200" b="1" dirty="0">
                <a:latin typeface="+mj-lt"/>
                <a:ea typeface="+mj-ea"/>
                <a:cs typeface="+mj-cs"/>
              </a:rPr>
              <a:t>Portfolio (Fine Art)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50" y="115888"/>
            <a:ext cx="158432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6" name="TextBox 7"/>
          <p:cNvSpPr txBox="1">
            <a:spLocks noChangeArrowheads="1"/>
          </p:cNvSpPr>
          <p:nvPr/>
        </p:nvSpPr>
        <p:spPr bwMode="auto">
          <a:xfrm>
            <a:off x="214313" y="3143250"/>
            <a:ext cx="33131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2800" b="1"/>
              <a:t>A01 – 26</a:t>
            </a:r>
          </a:p>
          <a:p>
            <a:pPr eaLnBrk="1" hangingPunct="1"/>
            <a:r>
              <a:rPr lang="en-GB" sz="2800" b="1"/>
              <a:t>A02 – 26</a:t>
            </a:r>
          </a:p>
          <a:p>
            <a:pPr eaLnBrk="1" hangingPunct="1"/>
            <a:r>
              <a:rPr lang="en-GB" sz="2800" b="1"/>
              <a:t>A03 – 26</a:t>
            </a:r>
          </a:p>
          <a:p>
            <a:pPr eaLnBrk="1" hangingPunct="1"/>
            <a:r>
              <a:rPr lang="en-GB" sz="2800" b="1"/>
              <a:t>AO4 - 27</a:t>
            </a:r>
          </a:p>
        </p:txBody>
      </p:sp>
      <p:sp>
        <p:nvSpPr>
          <p:cNvPr id="62467" name="TextBox 8"/>
          <p:cNvSpPr txBox="1">
            <a:spLocks noChangeArrowheads="1"/>
          </p:cNvSpPr>
          <p:nvPr/>
        </p:nvSpPr>
        <p:spPr bwMode="auto">
          <a:xfrm>
            <a:off x="214313" y="5000625"/>
            <a:ext cx="3240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2800" b="1"/>
              <a:t>Total – 105</a:t>
            </a:r>
          </a:p>
        </p:txBody>
      </p:sp>
      <p:pic>
        <p:nvPicPr>
          <p:cNvPr id="62468" name="Picture 9" descr="P104063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3537744" y="846931"/>
            <a:ext cx="6192838"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142875" y="1785938"/>
            <a:ext cx="6408738" cy="1470025"/>
          </a:xfrm>
          <a:prstGeom prst="rect">
            <a:avLst/>
          </a:prstGeom>
        </p:spPr>
        <p:txBody>
          <a:bodyPr anchor="ctr">
            <a:normAutofit/>
          </a:bodyPr>
          <a:lstStyle/>
          <a:p>
            <a:pPr fontAlgn="auto">
              <a:spcAft>
                <a:spcPts val="0"/>
              </a:spcAft>
              <a:defRPr/>
            </a:pPr>
            <a:r>
              <a:rPr lang="en-GB" sz="3200" b="1" dirty="0">
                <a:latin typeface="+mj-lt"/>
                <a:ea typeface="+mj-ea"/>
                <a:cs typeface="+mj-cs"/>
              </a:rPr>
              <a:t>Candidate 3 </a:t>
            </a:r>
            <a:br>
              <a:rPr lang="en-GB" sz="3200" b="1" dirty="0">
                <a:latin typeface="+mj-lt"/>
                <a:ea typeface="+mj-ea"/>
                <a:cs typeface="+mj-cs"/>
              </a:rPr>
            </a:br>
            <a:r>
              <a:rPr lang="en-GB" sz="3200" b="1" dirty="0">
                <a:latin typeface="+mj-lt"/>
                <a:ea typeface="+mj-ea"/>
                <a:cs typeface="+mj-cs"/>
              </a:rPr>
              <a:t>Portfolio (Fine Art)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6" descr="P104059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332038"/>
            <a:ext cx="91440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2339975" y="333375"/>
            <a:ext cx="6408738" cy="1470025"/>
          </a:xfrm>
          <a:prstGeom prst="rect">
            <a:avLst/>
          </a:prstGeom>
        </p:spPr>
        <p:txBody>
          <a:bodyPr anchor="ctr">
            <a:normAutofit/>
          </a:bodyPr>
          <a:lstStyle/>
          <a:p>
            <a:pPr fontAlgn="auto">
              <a:spcAft>
                <a:spcPts val="0"/>
              </a:spcAft>
              <a:defRPr/>
            </a:pPr>
            <a:r>
              <a:rPr lang="en-GB" sz="3200" b="1">
                <a:latin typeface="+mj-lt"/>
                <a:ea typeface="+mj-ea"/>
                <a:cs typeface="+mj-cs"/>
              </a:rPr>
              <a:t>Candidate 1 </a:t>
            </a:r>
            <a:br>
              <a:rPr lang="en-GB" sz="3200" b="1">
                <a:latin typeface="+mj-lt"/>
                <a:ea typeface="+mj-ea"/>
                <a:cs typeface="+mj-cs"/>
              </a:rPr>
            </a:br>
            <a:r>
              <a:rPr lang="en-GB" sz="3200" b="1">
                <a:latin typeface="+mj-lt"/>
                <a:ea typeface="+mj-ea"/>
                <a:cs typeface="+mj-cs"/>
              </a:rPr>
              <a:t>Portfolio (Fine Art)</a:t>
            </a:r>
            <a:endParaRPr lang="en-GB" sz="3200" b="1" dirty="0">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484313"/>
            <a:ext cx="8229600" cy="5040312"/>
          </a:xfrm>
        </p:spPr>
        <p:txBody>
          <a:bodyPr rtlCol="0">
            <a:normAutofit fontScale="40000" lnSpcReduction="20000"/>
          </a:bodyPr>
          <a:lstStyle/>
          <a:p>
            <a:pPr eaLnBrk="1" fontAlgn="auto" hangingPunct="1">
              <a:spcAft>
                <a:spcPts val="0"/>
              </a:spcAft>
              <a:buFont typeface="Arial" pitchFamily="34" charset="0"/>
              <a:buNone/>
              <a:defRPr/>
            </a:pPr>
            <a:r>
              <a:rPr lang="en-GB" sz="3500" dirty="0" smtClean="0">
                <a:latin typeface="Arial" pitchFamily="34" charset="0"/>
                <a:ea typeface="+mn-ea"/>
                <a:cs typeface="Arial" pitchFamily="34" charset="0"/>
              </a:rPr>
              <a:t>	A vibrant and visually exciting display of work based on flowers and other natural forms, presented as mounted sheets, with a sketchbook, two small well-painted outcomes on canvas and a ceramic pot.</a:t>
            </a:r>
          </a:p>
          <a:p>
            <a:pPr eaLnBrk="1" fontAlgn="auto" hangingPunct="1">
              <a:spcAft>
                <a:spcPts val="0"/>
              </a:spcAft>
              <a:buFont typeface="Arial" pitchFamily="34" charset="0"/>
              <a:buNone/>
              <a:defRPr/>
            </a:pPr>
            <a:endParaRPr lang="en-GB" sz="3500" dirty="0" smtClean="0">
              <a:latin typeface="Arial" pitchFamily="34" charset="0"/>
              <a:ea typeface="+mn-ea"/>
              <a:cs typeface="Arial" pitchFamily="34" charset="0"/>
            </a:endParaRPr>
          </a:p>
          <a:p>
            <a:pPr eaLnBrk="1" fontAlgn="auto" hangingPunct="1">
              <a:spcAft>
                <a:spcPts val="0"/>
              </a:spcAft>
              <a:buFont typeface="Arial" pitchFamily="34" charset="0"/>
              <a:buNone/>
              <a:defRPr/>
            </a:pPr>
            <a:r>
              <a:rPr lang="en-GB" sz="3500" dirty="0" smtClean="0">
                <a:latin typeface="Arial" pitchFamily="34" charset="0"/>
                <a:ea typeface="+mn-ea"/>
                <a:cs typeface="Arial" pitchFamily="34" charset="0"/>
              </a:rPr>
              <a:t>	All Assessment Objectives are equally well met and evidence for each is pleasingly interwoven throughout the whole submission.</a:t>
            </a:r>
          </a:p>
          <a:p>
            <a:pPr eaLnBrk="1" fontAlgn="auto" hangingPunct="1">
              <a:spcAft>
                <a:spcPts val="0"/>
              </a:spcAft>
              <a:buFont typeface="Arial" pitchFamily="34" charset="0"/>
              <a:buNone/>
              <a:defRPr/>
            </a:pPr>
            <a:endParaRPr lang="en-GB" sz="3500" dirty="0" smtClean="0">
              <a:latin typeface="Arial" pitchFamily="34" charset="0"/>
              <a:ea typeface="+mn-ea"/>
              <a:cs typeface="Arial" pitchFamily="34" charset="0"/>
            </a:endParaRPr>
          </a:p>
          <a:p>
            <a:pPr eaLnBrk="1" fontAlgn="auto" hangingPunct="1">
              <a:spcAft>
                <a:spcPts val="0"/>
              </a:spcAft>
              <a:buFont typeface="Arial" pitchFamily="34" charset="0"/>
              <a:buNone/>
              <a:defRPr/>
            </a:pPr>
            <a:r>
              <a:rPr lang="en-GB" sz="3500" dirty="0" smtClean="0">
                <a:latin typeface="Arial" pitchFamily="34" charset="0"/>
                <a:ea typeface="+mn-ea"/>
                <a:cs typeface="Arial" pitchFamily="34" charset="0"/>
              </a:rPr>
              <a:t>	</a:t>
            </a:r>
            <a:r>
              <a:rPr lang="en-GB" sz="3500" b="1" dirty="0" smtClean="0">
                <a:latin typeface="Arial" pitchFamily="34" charset="0"/>
                <a:ea typeface="+mn-ea"/>
                <a:cs typeface="Arial" pitchFamily="34" charset="0"/>
              </a:rPr>
              <a:t>Contextual Understanding</a:t>
            </a:r>
            <a:r>
              <a:rPr lang="en-GB" sz="3500" dirty="0" smtClean="0">
                <a:latin typeface="Arial" pitchFamily="34" charset="0"/>
                <a:ea typeface="+mn-ea"/>
                <a:cs typeface="Arial" pitchFamily="34" charset="0"/>
              </a:rPr>
              <a:t>: There is good, clear evidence of investigation into the work of other artists, such as Georgia O’Keefe and Graham Sutherland and this has helped the candidate to explore and develop a range of wider ideas, supported with some valid personal opinion.</a:t>
            </a:r>
          </a:p>
          <a:p>
            <a:pPr eaLnBrk="1" fontAlgn="auto" hangingPunct="1">
              <a:spcAft>
                <a:spcPts val="0"/>
              </a:spcAft>
              <a:buFont typeface="Arial" pitchFamily="34" charset="0"/>
              <a:buNone/>
              <a:defRPr/>
            </a:pPr>
            <a:endParaRPr lang="en-GB" sz="3500" dirty="0" smtClean="0">
              <a:latin typeface="Arial" pitchFamily="34" charset="0"/>
              <a:ea typeface="+mn-ea"/>
              <a:cs typeface="Arial" pitchFamily="34" charset="0"/>
            </a:endParaRPr>
          </a:p>
          <a:p>
            <a:pPr eaLnBrk="1" fontAlgn="auto" hangingPunct="1">
              <a:spcAft>
                <a:spcPts val="0"/>
              </a:spcAft>
              <a:buFont typeface="Arial" pitchFamily="34" charset="0"/>
              <a:buNone/>
              <a:defRPr/>
            </a:pPr>
            <a:r>
              <a:rPr lang="en-GB" sz="3500" dirty="0" smtClean="0">
                <a:latin typeface="Arial" pitchFamily="34" charset="0"/>
                <a:ea typeface="+mn-ea"/>
                <a:cs typeface="Arial" pitchFamily="34" charset="0"/>
              </a:rPr>
              <a:t>	Overall, there is good evidence of using a variety of materials for </a:t>
            </a:r>
            <a:r>
              <a:rPr lang="en-GB" sz="3500" b="1" dirty="0" smtClean="0">
                <a:latin typeface="Arial" pitchFamily="34" charset="0"/>
                <a:ea typeface="+mn-ea"/>
                <a:cs typeface="Arial" pitchFamily="34" charset="0"/>
              </a:rPr>
              <a:t>Creative Making </a:t>
            </a:r>
            <a:r>
              <a:rPr lang="en-GB" sz="3500" dirty="0" smtClean="0">
                <a:latin typeface="Arial" pitchFamily="34" charset="0"/>
                <a:ea typeface="+mn-ea"/>
                <a:cs typeface="Arial" pitchFamily="34" charset="0"/>
              </a:rPr>
              <a:t>with good skills shown in the production of monotone drawings in pen and ink, pencil and charcoal;  balancing out any apparent differences in standard across other outcomes, although the two small canvases are very well painted.</a:t>
            </a:r>
          </a:p>
          <a:p>
            <a:pPr eaLnBrk="1" fontAlgn="auto" hangingPunct="1">
              <a:spcAft>
                <a:spcPts val="0"/>
              </a:spcAft>
              <a:buFont typeface="Arial" pitchFamily="34" charset="0"/>
              <a:buNone/>
              <a:defRPr/>
            </a:pPr>
            <a:endParaRPr lang="en-GB" sz="3500" dirty="0" smtClean="0">
              <a:latin typeface="Arial" pitchFamily="34" charset="0"/>
              <a:ea typeface="+mn-ea"/>
              <a:cs typeface="Arial" pitchFamily="34" charset="0"/>
            </a:endParaRPr>
          </a:p>
          <a:p>
            <a:pPr eaLnBrk="1" fontAlgn="auto" hangingPunct="1">
              <a:spcAft>
                <a:spcPts val="0"/>
              </a:spcAft>
              <a:buFont typeface="Arial" pitchFamily="34" charset="0"/>
              <a:buNone/>
              <a:defRPr/>
            </a:pPr>
            <a:r>
              <a:rPr lang="en-GB" sz="3500" dirty="0" smtClean="0">
                <a:latin typeface="Arial" pitchFamily="34" charset="0"/>
                <a:ea typeface="+mn-ea"/>
                <a:cs typeface="Arial" pitchFamily="34" charset="0"/>
              </a:rPr>
              <a:t>	Drawing from first hand observation is a very strong feature  of </a:t>
            </a:r>
            <a:r>
              <a:rPr lang="en-GB" sz="3500" b="1" dirty="0" smtClean="0">
                <a:latin typeface="Arial" pitchFamily="34" charset="0"/>
                <a:ea typeface="+mn-ea"/>
                <a:cs typeface="Arial" pitchFamily="34" charset="0"/>
              </a:rPr>
              <a:t>Reflective Recording </a:t>
            </a:r>
            <a:r>
              <a:rPr lang="en-GB" sz="3500" dirty="0" smtClean="0">
                <a:latin typeface="Arial" pitchFamily="34" charset="0"/>
                <a:ea typeface="+mn-ea"/>
                <a:cs typeface="Arial" pitchFamily="34" charset="0"/>
              </a:rPr>
              <a:t>and perhaps could have been extended to other methods  and processes more effectively. Although the outcomes are well produced, some more evidence of development from original ideas would have made this aspect of assessment even stronger.</a:t>
            </a:r>
          </a:p>
          <a:p>
            <a:pPr eaLnBrk="1" fontAlgn="auto" hangingPunct="1">
              <a:spcAft>
                <a:spcPts val="0"/>
              </a:spcAft>
              <a:buFont typeface="Arial" pitchFamily="34" charset="0"/>
              <a:buNone/>
              <a:defRPr/>
            </a:pPr>
            <a:endParaRPr lang="en-GB" sz="3500" dirty="0" smtClean="0">
              <a:latin typeface="Arial" pitchFamily="34" charset="0"/>
              <a:ea typeface="+mn-ea"/>
              <a:cs typeface="Arial" pitchFamily="34" charset="0"/>
            </a:endParaRPr>
          </a:p>
          <a:p>
            <a:pPr eaLnBrk="1" fontAlgn="auto" hangingPunct="1">
              <a:spcAft>
                <a:spcPts val="0"/>
              </a:spcAft>
              <a:buFont typeface="Arial" pitchFamily="34" charset="0"/>
              <a:buNone/>
              <a:defRPr/>
            </a:pPr>
            <a:r>
              <a:rPr lang="en-GB" sz="3500" dirty="0" smtClean="0">
                <a:latin typeface="Arial" pitchFamily="34" charset="0"/>
                <a:ea typeface="+mn-ea"/>
                <a:cs typeface="Arial" pitchFamily="34" charset="0"/>
              </a:rPr>
              <a:t>	</a:t>
            </a:r>
            <a:r>
              <a:rPr lang="en-GB" sz="3500" b="1" dirty="0" smtClean="0">
                <a:latin typeface="Arial" pitchFamily="34" charset="0"/>
                <a:ea typeface="+mn-ea"/>
                <a:cs typeface="Arial" pitchFamily="34" charset="0"/>
              </a:rPr>
              <a:t>Personal response </a:t>
            </a:r>
            <a:r>
              <a:rPr lang="en-GB" sz="3500" dirty="0" smtClean="0">
                <a:latin typeface="Arial" pitchFamily="34" charset="0"/>
                <a:ea typeface="+mn-ea"/>
                <a:cs typeface="Arial" pitchFamily="34" charset="0"/>
              </a:rPr>
              <a:t>is very strong throughout the whole presentation and the carefully selected collection of work shows imagination and sensitivity. The candidate’s intentions are clearly realised  and explicit connections to the work of the chosen artists are in evidence. </a:t>
            </a:r>
          </a:p>
          <a:p>
            <a:pPr eaLnBrk="1" fontAlgn="auto" hangingPunct="1">
              <a:spcAft>
                <a:spcPts val="0"/>
              </a:spcAft>
              <a:buFont typeface="Arial" pitchFamily="34" charset="0"/>
              <a:buNone/>
              <a:defRPr/>
            </a:pPr>
            <a:endParaRPr lang="en-GB" b="1" dirty="0">
              <a:ea typeface="+mn-ea"/>
              <a:cs typeface="+mn-cs"/>
            </a:endParaRPr>
          </a:p>
        </p:txBody>
      </p:sp>
      <p:pic>
        <p:nvPicPr>
          <p:cNvPr id="63490"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50" y="115888"/>
            <a:ext cx="158432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2051050" y="0"/>
            <a:ext cx="6408738" cy="1470025"/>
          </a:xfrm>
          <a:prstGeom prst="rect">
            <a:avLst/>
          </a:prstGeom>
        </p:spPr>
        <p:txBody>
          <a:bodyPr anchor="ctr">
            <a:normAutofit/>
          </a:bodyPr>
          <a:lstStyle/>
          <a:p>
            <a:pPr fontAlgn="auto">
              <a:spcAft>
                <a:spcPts val="0"/>
              </a:spcAft>
              <a:defRPr/>
            </a:pPr>
            <a:r>
              <a:rPr lang="en-GB" sz="3200" b="1" dirty="0">
                <a:latin typeface="+mj-lt"/>
                <a:ea typeface="+mj-ea"/>
                <a:cs typeface="+mj-cs"/>
              </a:rPr>
              <a:t>Candidate 3 </a:t>
            </a:r>
            <a:br>
              <a:rPr lang="en-GB" sz="3200" b="1" dirty="0">
                <a:latin typeface="+mj-lt"/>
                <a:ea typeface="+mj-ea"/>
                <a:cs typeface="+mj-cs"/>
              </a:rPr>
            </a:br>
            <a:r>
              <a:rPr lang="en-GB" sz="3200" b="1" dirty="0">
                <a:latin typeface="+mj-lt"/>
                <a:ea typeface="+mj-ea"/>
                <a:cs typeface="+mj-cs"/>
              </a:rPr>
              <a:t>Portfolio (Fine Art)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6" descr="P104059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58888" y="1628775"/>
            <a:ext cx="6842125"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2339975" y="333375"/>
            <a:ext cx="6408738" cy="1470025"/>
          </a:xfrm>
          <a:prstGeom prst="rect">
            <a:avLst/>
          </a:prstGeom>
        </p:spPr>
        <p:txBody>
          <a:bodyPr anchor="ctr">
            <a:normAutofit/>
          </a:bodyPr>
          <a:lstStyle/>
          <a:p>
            <a:pPr fontAlgn="auto">
              <a:spcAft>
                <a:spcPts val="0"/>
              </a:spcAft>
              <a:defRPr/>
            </a:pPr>
            <a:r>
              <a:rPr lang="en-GB" sz="3200" b="1">
                <a:latin typeface="+mj-lt"/>
                <a:ea typeface="+mj-ea"/>
                <a:cs typeface="+mj-cs"/>
              </a:rPr>
              <a:t>Candidate 1 </a:t>
            </a:r>
            <a:br>
              <a:rPr lang="en-GB" sz="3200" b="1">
                <a:latin typeface="+mj-lt"/>
                <a:ea typeface="+mj-ea"/>
                <a:cs typeface="+mj-cs"/>
              </a:rPr>
            </a:br>
            <a:r>
              <a:rPr lang="en-GB" sz="3200" b="1">
                <a:latin typeface="+mj-lt"/>
                <a:ea typeface="+mj-ea"/>
                <a:cs typeface="+mj-cs"/>
              </a:rPr>
              <a:t>Portfolio (Fine Art)</a:t>
            </a:r>
            <a:endParaRPr lang="en-GB" sz="3200" b="1" dirty="0">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7" descr="P104059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7450" y="1700213"/>
            <a:ext cx="6553200"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2339975" y="333375"/>
            <a:ext cx="6408738" cy="1470025"/>
          </a:xfrm>
          <a:prstGeom prst="rect">
            <a:avLst/>
          </a:prstGeom>
        </p:spPr>
        <p:txBody>
          <a:bodyPr anchor="ctr">
            <a:normAutofit/>
          </a:bodyPr>
          <a:lstStyle/>
          <a:p>
            <a:pPr fontAlgn="auto">
              <a:spcAft>
                <a:spcPts val="0"/>
              </a:spcAft>
              <a:defRPr/>
            </a:pPr>
            <a:r>
              <a:rPr lang="en-GB" sz="3200" b="1">
                <a:latin typeface="+mj-lt"/>
                <a:ea typeface="+mj-ea"/>
                <a:cs typeface="+mj-cs"/>
              </a:rPr>
              <a:t>Candidate 1 </a:t>
            </a:r>
            <a:br>
              <a:rPr lang="en-GB" sz="3200" b="1">
                <a:latin typeface="+mj-lt"/>
                <a:ea typeface="+mj-ea"/>
                <a:cs typeface="+mj-cs"/>
              </a:rPr>
            </a:br>
            <a:r>
              <a:rPr lang="en-GB" sz="3200" b="1">
                <a:latin typeface="+mj-lt"/>
                <a:ea typeface="+mj-ea"/>
                <a:cs typeface="+mj-cs"/>
              </a:rPr>
              <a:t>Portfolio (Fine Art)</a:t>
            </a:r>
            <a:endParaRPr lang="en-GB" sz="3200" b="1" dirty="0">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4" descr="P1040597.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2988" y="1628775"/>
            <a:ext cx="684212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2339975" y="333375"/>
            <a:ext cx="6408738" cy="1470025"/>
          </a:xfrm>
          <a:prstGeom prst="rect">
            <a:avLst/>
          </a:prstGeom>
        </p:spPr>
        <p:txBody>
          <a:bodyPr anchor="ctr">
            <a:normAutofit/>
          </a:bodyPr>
          <a:lstStyle/>
          <a:p>
            <a:pPr fontAlgn="auto">
              <a:spcAft>
                <a:spcPts val="0"/>
              </a:spcAft>
              <a:defRPr/>
            </a:pPr>
            <a:r>
              <a:rPr lang="en-GB" sz="3200" b="1">
                <a:latin typeface="+mj-lt"/>
                <a:ea typeface="+mj-ea"/>
                <a:cs typeface="+mj-cs"/>
              </a:rPr>
              <a:t>Candidate 1 </a:t>
            </a:r>
            <a:br>
              <a:rPr lang="en-GB" sz="3200" b="1">
                <a:latin typeface="+mj-lt"/>
                <a:ea typeface="+mj-ea"/>
                <a:cs typeface="+mj-cs"/>
              </a:rPr>
            </a:br>
            <a:r>
              <a:rPr lang="en-GB" sz="3200" b="1">
                <a:latin typeface="+mj-lt"/>
                <a:ea typeface="+mj-ea"/>
                <a:cs typeface="+mj-cs"/>
              </a:rPr>
              <a:t>Portfolio (Fine Art)</a:t>
            </a:r>
            <a:endParaRPr lang="en-GB" sz="3200" b="1" dirty="0">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1584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4" descr="P104059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550" y="1700213"/>
            <a:ext cx="698500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2339975" y="333375"/>
            <a:ext cx="6408738" cy="1470025"/>
          </a:xfrm>
          <a:prstGeom prst="rect">
            <a:avLst/>
          </a:prstGeom>
        </p:spPr>
        <p:txBody>
          <a:bodyPr anchor="ctr">
            <a:normAutofit/>
          </a:bodyPr>
          <a:lstStyle/>
          <a:p>
            <a:pPr fontAlgn="auto">
              <a:spcAft>
                <a:spcPts val="0"/>
              </a:spcAft>
              <a:defRPr/>
            </a:pPr>
            <a:r>
              <a:rPr lang="en-GB" sz="3200" b="1">
                <a:latin typeface="+mj-lt"/>
                <a:ea typeface="+mj-ea"/>
                <a:cs typeface="+mj-cs"/>
              </a:rPr>
              <a:t>Candidate 1 </a:t>
            </a:r>
            <a:br>
              <a:rPr lang="en-GB" sz="3200" b="1">
                <a:latin typeface="+mj-lt"/>
                <a:ea typeface="+mj-ea"/>
                <a:cs typeface="+mj-cs"/>
              </a:rPr>
            </a:br>
            <a:r>
              <a:rPr lang="en-GB" sz="3200" b="1">
                <a:latin typeface="+mj-lt"/>
                <a:ea typeface="+mj-ea"/>
                <a:cs typeface="+mj-cs"/>
              </a:rPr>
              <a:t>Portfolio (Fine Art)</a:t>
            </a:r>
            <a:endParaRPr lang="en-GB" sz="3200" b="1" dirty="0">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e1033d4c-53f7-4655-8cf6-8161ad0c09ed" ContentTypeId="0x0101003DB520055EDDB440B1956AA9AA49CCC9" PreviousValue="false"/>
</file>

<file path=customXml/item2.xml><?xml version="1.0" encoding="utf-8"?>
<p:properties xmlns:p="http://schemas.microsoft.com/office/2006/metadata/properties" xmlns:xsi="http://www.w3.org/2001/XMLSchema-instance" xmlns:pc="http://schemas.microsoft.com/office/infopath/2007/PartnerControls">
  <documentManagement>
    <k48d8005054a4dd09ad49b7c837f0781 xmlns="2f2f9355-f80e-4d7b-937a-0c27cfa03643">
      <Terms xmlns="http://schemas.microsoft.com/office/infopath/2007/PartnerControls"/>
    </k48d8005054a4dd09ad49b7c837f0781>
    <WJEC_x0020_Language xmlns="2f2f9355-f80e-4d7b-937a-0c27cfa03643">
      <Value>English</Value>
    </WJEC_x0020_Language>
    <WJEC_x0020_Available_x0020_Online xmlns="2f2f9355-f80e-4d7b-937a-0c27cfa03643">false</WJEC_x0020_Available_x0020_Online>
    <i2be6ccaef284b9d8cadff396f0db8d6 xmlns="2f2f9355-f80e-4d7b-937a-0c27cfa03643">
      <Terms xmlns="http://schemas.microsoft.com/office/infopath/2007/PartnerControls"/>
    </i2be6ccaef284b9d8cadff396f0db8d6>
    <TaxCatchAll xmlns="2f2f9355-f80e-4d7b-937a-0c27cfa03643"/>
    <bd6821cb7d3c4b4ab1e70668a679dc90 xmlns="2f2f9355-f80e-4d7b-937a-0c27cfa03643">
      <Terms xmlns="http://schemas.microsoft.com/office/infopath/2007/PartnerControls"/>
    </bd6821cb7d3c4b4ab1e70668a679dc90>
    <RoutingRuleDescription xmlns="http://schemas.microsoft.com/sharepoint/v3" xsi:nil="true"/>
    <PublishingExpirationDate xmlns="http://schemas.microsoft.com/sharepoint/v3" xsi:nil="true"/>
    <PublishingStartDate xmlns="http://schemas.microsoft.com/sharepoint/v3" xsi:nil="true"/>
    <aa87a6a0bdfe4bfb97a25745bc8270e2 xmlns="2f2f9355-f80e-4d7b-937a-0c27cfa03643">
      <Terms xmlns="http://schemas.microsoft.com/office/infopath/2007/PartnerControls"/>
    </aa87a6a0bdfe4bfb97a25745bc8270e2>
  </documentManagement>
</p:properties>
</file>

<file path=customXml/item3.xml><?xml version="1.0" encoding="utf-8"?>
<ct:contentTypeSchema xmlns:ct="http://schemas.microsoft.com/office/2006/metadata/contentType" xmlns:ma="http://schemas.microsoft.com/office/2006/metadata/properties/metaAttributes" ct:_="" ma:_="" ma:contentTypeName="Report" ma:contentTypeID="0x0101003DB520055EDDB440B1956AA9AA49CCC9008AC6DD063BF8A843814C93602F2811A8" ma:contentTypeVersion="3" ma:contentTypeDescription="" ma:contentTypeScope="" ma:versionID="ed67c02b7ba8b53eaf33bd4995d14b95">
  <xsd:schema xmlns:xsd="http://www.w3.org/2001/XMLSchema" xmlns:xs="http://www.w3.org/2001/XMLSchema" xmlns:p="http://schemas.microsoft.com/office/2006/metadata/properties" xmlns:ns1="http://schemas.microsoft.com/sharepoint/v3" xmlns:ns3="2f2f9355-f80e-4d7b-937a-0c27cfa03643" targetNamespace="http://schemas.microsoft.com/office/2006/metadata/properties" ma:root="true" ma:fieldsID="0b3018bc0c491f01e46714ca73d4a17f" ns1:_="" ns3:_="">
    <xsd:import namespace="http://schemas.microsoft.com/sharepoint/v3"/>
    <xsd:import namespace="2f2f9355-f80e-4d7b-937a-0c27cfa03643"/>
    <xsd:element name="properties">
      <xsd:complexType>
        <xsd:sequence>
          <xsd:element name="documentManagement">
            <xsd:complexType>
              <xsd:all>
                <xsd:element ref="ns1:RoutingRuleDescription" minOccurs="0"/>
                <xsd:element ref="ns3:WJEC_x0020_Language" minOccurs="0"/>
                <xsd:element ref="ns3:WJEC_x0020_Available_x0020_Online" minOccurs="0"/>
                <xsd:element ref="ns1:PublishingStartDate" minOccurs="0"/>
                <xsd:element ref="ns1:PublishingExpirationDate" minOccurs="0"/>
                <xsd:element ref="ns3:k48d8005054a4dd09ad49b7c837f0781" minOccurs="0"/>
                <xsd:element ref="ns3:TaxCatchAll" minOccurs="0"/>
                <xsd:element ref="ns3:TaxCatchAllLabel" minOccurs="0"/>
                <xsd:element ref="ns3:aa87a6a0bdfe4bfb97a25745bc8270e2" minOccurs="0"/>
                <xsd:element ref="ns3:bd6821cb7d3c4b4ab1e70668a679dc90" minOccurs="0"/>
                <xsd:element ref="ns3:i2be6ccaef284b9d8cadff396f0db8d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3" nillable="true" ma:displayName="Description" ma:internalName="RoutingRuleDescription" ma:readOnly="false">
      <xsd:simpleType>
        <xsd:restriction base="dms:Text">
          <xsd:maxLength value="255"/>
        </xsd:restriction>
      </xsd:simpleType>
    </xsd:element>
    <xsd:element name="PublishingStartDate" ma:index="9" nillable="true" ma:displayName="Scheduling Start Date" ma:internalName="PublishingStartDate">
      <xsd:simpleType>
        <xsd:restriction base="dms:Unknow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2f9355-f80e-4d7b-937a-0c27cfa03643" elementFormDefault="qualified">
    <xsd:import namespace="http://schemas.microsoft.com/office/2006/documentManagement/types"/>
    <xsd:import namespace="http://schemas.microsoft.com/office/infopath/2007/PartnerControls"/>
    <xsd:element name="WJEC_x0020_Language" ma:index="7" nillable="true" ma:displayName="WJEC Language" ma:default="English" ma:internalName="WJEC_x0020_Language">
      <xsd:complexType>
        <xsd:complexContent>
          <xsd:extension base="dms:MultiChoice">
            <xsd:sequence>
              <xsd:element name="Value" maxOccurs="unbounded" minOccurs="0" nillable="true">
                <xsd:simpleType>
                  <xsd:restriction base="dms:Choice">
                    <xsd:enumeration value="English"/>
                    <xsd:enumeration value="Welsh"/>
                  </xsd:restriction>
                </xsd:simpleType>
              </xsd:element>
            </xsd:sequence>
          </xsd:extension>
        </xsd:complexContent>
      </xsd:complexType>
    </xsd:element>
    <xsd:element name="WJEC_x0020_Available_x0020_Online" ma:index="8" nillable="true" ma:displayName="WJEC Available Online" ma:default="0" ma:internalName="WJEC_x0020_Available_x0020_Online">
      <xsd:simpleType>
        <xsd:restriction base="dms:Boolean"/>
      </xsd:simpleType>
    </xsd:element>
    <xsd:element name="k48d8005054a4dd09ad49b7c837f0781" ma:index="12" nillable="true" ma:taxonomy="true" ma:internalName="k48d8005054a4dd09ad49b7c837f0781" ma:taxonomyFieldName="WJEC_x0020_Audiences" ma:displayName="WJEC Audiences" ma:default="" ma:fieldId="{448d8005-054a-4dd0-9ad4-9b7c837f0781}" ma:taxonomyMulti="true" ma:sspId="e1033d4c-53f7-4655-8cf6-8161ad0c09ed" ma:termSetId="b89074ec-3517-46a7-9614-0eff0543422f"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59de1963-ebd9-4991-80fe-8418a0c4d772}" ma:internalName="TaxCatchAll" ma:showField="CatchAllData" ma:web="684694db-19af-4efc-9f0d-c0ef77fa74f8">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59de1963-ebd9-4991-80fe-8418a0c4d772}" ma:internalName="TaxCatchAllLabel" ma:readOnly="true" ma:showField="CatchAllDataLabel" ma:web="684694db-19af-4efc-9f0d-c0ef77fa74f8">
      <xsd:complexType>
        <xsd:complexContent>
          <xsd:extension base="dms:MultiChoiceLookup">
            <xsd:sequence>
              <xsd:element name="Value" type="dms:Lookup" maxOccurs="unbounded" minOccurs="0" nillable="true"/>
            </xsd:sequence>
          </xsd:extension>
        </xsd:complexContent>
      </xsd:complexType>
    </xsd:element>
    <xsd:element name="aa87a6a0bdfe4bfb97a25745bc8270e2" ma:index="17" nillable="true" ma:taxonomy="true" ma:internalName="aa87a6a0bdfe4bfb97a25745bc8270e2" ma:taxonomyFieldName="WJEC_x0020_Department" ma:displayName="WJEC Department" ma:default="" ma:fieldId="{aa87a6a0-bdfe-4bfb-97a2-5745bc8270e2}" ma:taxonomyMulti="true" ma:sspId="e1033d4c-53f7-4655-8cf6-8161ad0c09ed" ma:termSetId="076cd7ee-ac20-4cd2-af1f-bceb730fade7" ma:anchorId="00000000-0000-0000-0000-000000000000" ma:open="false" ma:isKeyword="false">
      <xsd:complexType>
        <xsd:sequence>
          <xsd:element ref="pc:Terms" minOccurs="0" maxOccurs="1"/>
        </xsd:sequence>
      </xsd:complexType>
    </xsd:element>
    <xsd:element name="bd6821cb7d3c4b4ab1e70668a679dc90" ma:index="20" nillable="true" ma:taxonomy="true" ma:internalName="bd6821cb7d3c4b4ab1e70668a679dc90" ma:taxonomyFieldName="Level" ma:displayName="WJEC Level" ma:default="" ma:fieldId="{bd6821cb-7d3c-4b4a-b1e7-0668a679dc90}" ma:sspId="e1033d4c-53f7-4655-8cf6-8161ad0c09ed" ma:termSetId="fa8f317e-b53d-4085-af76-4ea65a528b00" ma:anchorId="00000000-0000-0000-0000-000000000000" ma:open="false" ma:isKeyword="false">
      <xsd:complexType>
        <xsd:sequence>
          <xsd:element ref="pc:Terms" minOccurs="0" maxOccurs="1"/>
        </xsd:sequence>
      </xsd:complexType>
    </xsd:element>
    <xsd:element name="i2be6ccaef284b9d8cadff396f0db8d6" ma:index="22" nillable="true" ma:taxonomy="true" ma:internalName="i2be6ccaef284b9d8cadff396f0db8d6" ma:taxonomyFieldName="WJEC_x0020_Subject" ma:displayName="WJEC Subject" ma:default="" ma:fieldId="{22be6cca-ef28-4b9d-8cad-ff396f0db8d6}" ma:sspId="e1033d4c-53f7-4655-8cf6-8161ad0c09ed" ma:termSetId="8c3126d1-d4d2-41e8-bc2c-f4f0690100a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ma:index="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B20A78-FE1E-44F2-B4C1-1BD601A57305}">
  <ds:schemaRefs>
    <ds:schemaRef ds:uri="Microsoft.SharePoint.Taxonomy.ContentTypeSync"/>
  </ds:schemaRefs>
</ds:datastoreItem>
</file>

<file path=customXml/itemProps2.xml><?xml version="1.0" encoding="utf-8"?>
<ds:datastoreItem xmlns:ds="http://schemas.openxmlformats.org/officeDocument/2006/customXml" ds:itemID="{58896609-070B-42CA-96D7-D97280E17071}">
  <ds:schemaRefs>
    <ds:schemaRef ds:uri="http://schemas.openxmlformats.org/package/2006/metadata/core-properties"/>
    <ds:schemaRef ds:uri="http://purl.org/dc/dcmitype/"/>
    <ds:schemaRef ds:uri="http://schemas.microsoft.com/office/2006/metadata/properties"/>
    <ds:schemaRef ds:uri="http://schemas.microsoft.com/sharepoint/v3"/>
    <ds:schemaRef ds:uri="http://schemas.microsoft.com/office/2006/documentManagement/types"/>
    <ds:schemaRef ds:uri="http://purl.org/dc/terms/"/>
    <ds:schemaRef ds:uri="http://purl.org/dc/elements/1.1/"/>
    <ds:schemaRef ds:uri="http://www.w3.org/XML/1998/namespace"/>
    <ds:schemaRef ds:uri="http://schemas.microsoft.com/office/infopath/2007/PartnerControls"/>
    <ds:schemaRef ds:uri="2f2f9355-f80e-4d7b-937a-0c27cfa03643"/>
  </ds:schemaRefs>
</ds:datastoreItem>
</file>

<file path=customXml/itemProps3.xml><?xml version="1.0" encoding="utf-8"?>
<ds:datastoreItem xmlns:ds="http://schemas.openxmlformats.org/officeDocument/2006/customXml" ds:itemID="{7FC3E825-CDAF-4FA4-B9D4-BA83845D6C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f2f9355-f80e-4d7b-937a-0c27cfa036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C9E17CB-D50C-4724-BCF0-3CEB90BD0E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178</TotalTime>
  <Words>145</Words>
  <Application>Microsoft Macintosh PowerPoint</Application>
  <PresentationFormat>On-screen Show (4:3)</PresentationFormat>
  <Paragraphs>96</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Calibri</vt:lpstr>
      <vt:lpstr>ＭＳ Ｐゴシック</vt:lpstr>
      <vt:lpstr>Arial</vt:lpstr>
      <vt:lpstr>Times New Roman</vt:lpstr>
      <vt:lpstr>Office Theme</vt:lpstr>
      <vt:lpstr>Candidate 1  Portfolio (Fine 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Candidate 1 Portfolio (Art &amp; Design)</dc:title>
  <dc:creator>WJEC</dc:creator>
  <cp:lastModifiedBy>Morris, Rhys</cp:lastModifiedBy>
  <cp:revision>31</cp:revision>
  <dcterms:created xsi:type="dcterms:W3CDTF">2011-10-31T13:01:02Z</dcterms:created>
  <dcterms:modified xsi:type="dcterms:W3CDTF">2012-10-03T10:55:51Z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0x0101003DB520055EDDB440B1956AA9AA49CCC9008AC6DD063BF8A843814C93602F2811A8</vt:lpwstr>
  </property>
  <property fmtid="{D5CDD505-2E9C-101B-9397-08002B2CF9AE}" pid="3" name="_Source">
    <vt:lpwstr>Q:\Art and Design\GCSE\Website - Show all documents\Teacher Guidance Notes\2011 CPD Exemplars\Fine Art\Fine Art 3 Candidates.pptx</vt:lpwstr>
  </property>
</Properties>
</file>