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57" r:id="rId7"/>
    <p:sldId id="258" r:id="rId8"/>
    <p:sldId id="259" r:id="rId9"/>
    <p:sldId id="260" r:id="rId10"/>
    <p:sldId id="261" r:id="rId11"/>
    <p:sldId id="262" r:id="rId12"/>
    <p:sldId id="265" r:id="rId13"/>
    <p:sldId id="267" r:id="rId14"/>
    <p:sldId id="266" r:id="rId15"/>
    <p:sldId id="268" r:id="rId16"/>
    <p:sldId id="264" r:id="rId17"/>
    <p:sldId id="263"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3" d="100"/>
          <a:sy n="113" d="100"/>
        </p:scale>
        <p:origin x="-104" y="-16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719DC57-1492-47C9-BDF3-DDE1E0F28AE6}" type="datetimeFigureOut">
              <a:rPr lang="en-GB" smtClean="0"/>
              <a:pPr/>
              <a:t>03/10/2012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19DC57-1492-47C9-BDF3-DDE1E0F28AE6}" type="datetimeFigureOut">
              <a:rPr lang="en-GB" smtClean="0"/>
              <a:pPr/>
              <a:t>03/10/2012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19DC57-1492-47C9-BDF3-DDE1E0F28AE6}" type="datetimeFigureOut">
              <a:rPr lang="en-GB" smtClean="0"/>
              <a:pPr/>
              <a:t>03/10/2012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19DC57-1492-47C9-BDF3-DDE1E0F28AE6}" type="datetimeFigureOut">
              <a:rPr lang="en-GB" smtClean="0"/>
              <a:pPr/>
              <a:t>03/10/2012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19DC57-1492-47C9-BDF3-DDE1E0F28AE6}" type="datetimeFigureOut">
              <a:rPr lang="en-GB" smtClean="0"/>
              <a:pPr/>
              <a:t>03/10/2012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719DC57-1492-47C9-BDF3-DDE1E0F28AE6}" type="datetimeFigureOut">
              <a:rPr lang="en-GB" smtClean="0"/>
              <a:pPr/>
              <a:t>03/10/2012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719DC57-1492-47C9-BDF3-DDE1E0F28AE6}" type="datetimeFigureOut">
              <a:rPr lang="en-GB" smtClean="0"/>
              <a:pPr/>
              <a:t>03/10/2012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719DC57-1492-47C9-BDF3-DDE1E0F28AE6}" type="datetimeFigureOut">
              <a:rPr lang="en-GB" smtClean="0"/>
              <a:pPr/>
              <a:t>03/10/2012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19DC57-1492-47C9-BDF3-DDE1E0F28AE6}" type="datetimeFigureOut">
              <a:rPr lang="en-GB" smtClean="0"/>
              <a:pPr/>
              <a:t>03/10/2012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19DC57-1492-47C9-BDF3-DDE1E0F28AE6}" type="datetimeFigureOut">
              <a:rPr lang="en-GB" smtClean="0"/>
              <a:pPr/>
              <a:t>03/10/2012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19DC57-1492-47C9-BDF3-DDE1E0F28AE6}" type="datetimeFigureOut">
              <a:rPr lang="en-GB" smtClean="0"/>
              <a:pPr/>
              <a:t>03/10/2012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19DC57-1492-47C9-BDF3-DDE1E0F28AE6}" type="datetimeFigureOut">
              <a:rPr lang="en-GB" smtClean="0"/>
              <a:pPr/>
              <a:t>03/10/2012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328A0-CE42-4F76-9A30-CC016640685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3214686"/>
            <a:ext cx="5072098" cy="1470025"/>
          </a:xfrm>
        </p:spPr>
        <p:txBody>
          <a:bodyPr>
            <a:normAutofit fontScale="90000"/>
          </a:bodyPr>
          <a:lstStyle/>
          <a:p>
            <a:pPr algn="l"/>
            <a:r>
              <a:rPr lang="en-GB" sz="3200" b="1" dirty="0" smtClean="0"/>
              <a:t>Candidate 1 </a:t>
            </a:r>
            <a:br>
              <a:rPr lang="en-GB" sz="3200" b="1" dirty="0" smtClean="0"/>
            </a:br>
            <a:r>
              <a:rPr lang="en-GB" sz="3200" b="1" dirty="0" smtClean="0"/>
              <a:t>Portfolio </a:t>
            </a:r>
            <a:br>
              <a:rPr lang="en-GB" sz="3200" b="1" dirty="0" smtClean="0"/>
            </a:br>
            <a:r>
              <a:rPr lang="en-GB" sz="3200" b="1" dirty="0" smtClean="0"/>
              <a:t>(Photography)</a:t>
            </a:r>
            <a:endParaRPr lang="en-GB" sz="3200" b="1" dirty="0"/>
          </a:p>
        </p:txBody>
      </p:sp>
      <p:pic>
        <p:nvPicPr>
          <p:cNvPr id="1026" name="Picture 2" descr="English Logo 5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5" name="Picture 4" descr="P1040690.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400000">
            <a:off x="3203078" y="917079"/>
            <a:ext cx="6857997" cy="50238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glish Logo 5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5" name="Picture 4" descr="P1040700.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400000">
            <a:off x="3213809" y="927809"/>
            <a:ext cx="6858000" cy="5002381"/>
          </a:xfrm>
          <a:prstGeom prst="rect">
            <a:avLst/>
          </a:prstGeom>
        </p:spPr>
      </p:pic>
      <p:sp>
        <p:nvSpPr>
          <p:cNvPr id="8" name="Title 1"/>
          <p:cNvSpPr txBox="1">
            <a:spLocks/>
          </p:cNvSpPr>
          <p:nvPr/>
        </p:nvSpPr>
        <p:spPr>
          <a:xfrm>
            <a:off x="0" y="2852936"/>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1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(Photography)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glish Logo 5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8" name="Picture 7" descr="P104070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99592" y="1628800"/>
            <a:ext cx="7488832" cy="5012767"/>
          </a:xfrm>
          <a:prstGeom prst="rect">
            <a:avLst/>
          </a:prstGeom>
        </p:spPr>
      </p:pic>
      <p:sp>
        <p:nvSpPr>
          <p:cNvPr id="5" name="Title 1"/>
          <p:cNvSpPr txBox="1">
            <a:spLocks/>
          </p:cNvSpPr>
          <p:nvPr/>
        </p:nvSpPr>
        <p:spPr>
          <a:xfrm>
            <a:off x="2123728" y="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1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(Photography)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lish Logo 5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504" y="116632"/>
            <a:ext cx="1584176" cy="1292354"/>
          </a:xfrm>
          <a:prstGeom prst="rect">
            <a:avLst/>
          </a:prstGeom>
          <a:noFill/>
          <a:ln w="9525">
            <a:noFill/>
            <a:miter lim="800000"/>
            <a:headEnd/>
            <a:tailEnd/>
          </a:ln>
        </p:spPr>
      </p:pic>
      <p:sp>
        <p:nvSpPr>
          <p:cNvPr id="8" name="TextBox 7"/>
          <p:cNvSpPr txBox="1"/>
          <p:nvPr/>
        </p:nvSpPr>
        <p:spPr>
          <a:xfrm>
            <a:off x="214282" y="3214686"/>
            <a:ext cx="3312368" cy="1815882"/>
          </a:xfrm>
          <a:prstGeom prst="rect">
            <a:avLst/>
          </a:prstGeom>
          <a:noFill/>
        </p:spPr>
        <p:txBody>
          <a:bodyPr wrap="square" rtlCol="0">
            <a:spAutoFit/>
          </a:bodyPr>
          <a:lstStyle/>
          <a:p>
            <a:r>
              <a:rPr lang="en-GB" sz="2800" b="1" dirty="0" smtClean="0"/>
              <a:t>A01 – 28</a:t>
            </a:r>
          </a:p>
          <a:p>
            <a:r>
              <a:rPr lang="en-GB" sz="2800" b="1" dirty="0" smtClean="0"/>
              <a:t>A02 – 29</a:t>
            </a:r>
          </a:p>
          <a:p>
            <a:r>
              <a:rPr lang="en-GB" sz="2800" b="1" dirty="0" smtClean="0"/>
              <a:t>A03 – 28</a:t>
            </a:r>
          </a:p>
          <a:p>
            <a:r>
              <a:rPr lang="en-GB" sz="2800" b="1" dirty="0" smtClean="0"/>
              <a:t>AO4 - 29</a:t>
            </a:r>
            <a:endParaRPr lang="en-GB" sz="2800" b="1" dirty="0"/>
          </a:p>
        </p:txBody>
      </p:sp>
      <p:sp>
        <p:nvSpPr>
          <p:cNvPr id="9" name="TextBox 8"/>
          <p:cNvSpPr txBox="1"/>
          <p:nvPr/>
        </p:nvSpPr>
        <p:spPr>
          <a:xfrm>
            <a:off x="214282" y="5072074"/>
            <a:ext cx="3240360" cy="523220"/>
          </a:xfrm>
          <a:prstGeom prst="rect">
            <a:avLst/>
          </a:prstGeom>
          <a:noFill/>
        </p:spPr>
        <p:txBody>
          <a:bodyPr wrap="square" rtlCol="0">
            <a:spAutoFit/>
          </a:bodyPr>
          <a:lstStyle/>
          <a:p>
            <a:r>
              <a:rPr lang="en-GB" sz="2800" b="1" dirty="0" smtClean="0"/>
              <a:t>Total – 114</a:t>
            </a:r>
            <a:endParaRPr lang="en-GB" sz="2800" b="1" dirty="0"/>
          </a:p>
        </p:txBody>
      </p:sp>
      <p:pic>
        <p:nvPicPr>
          <p:cNvPr id="10" name="Picture 9" descr="P104068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210694" y="857250"/>
            <a:ext cx="6858000" cy="5143500"/>
          </a:xfrm>
          <a:prstGeom prst="rect">
            <a:avLst/>
          </a:prstGeom>
        </p:spPr>
      </p:pic>
      <p:sp>
        <p:nvSpPr>
          <p:cNvPr id="7" name="Title 1"/>
          <p:cNvSpPr txBox="1">
            <a:spLocks/>
          </p:cNvSpPr>
          <p:nvPr/>
        </p:nvSpPr>
        <p:spPr>
          <a:xfrm>
            <a:off x="285720" y="1700808"/>
            <a:ext cx="4429156" cy="1470025"/>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1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(Photography)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500174"/>
            <a:ext cx="8229600" cy="4785395"/>
          </a:xfrm>
        </p:spPr>
        <p:txBody>
          <a:bodyPr>
            <a:normAutofit fontScale="25000" lnSpcReduction="20000"/>
          </a:bodyPr>
          <a:lstStyle/>
          <a:p>
            <a:pPr>
              <a:buNone/>
            </a:pPr>
            <a:r>
              <a:rPr lang="en-GB" sz="5600" dirty="0" smtClean="0">
                <a:latin typeface="Arial" pitchFamily="34" charset="0"/>
                <a:cs typeface="Arial" pitchFamily="34" charset="0"/>
              </a:rPr>
              <a:t>	An endorsed  Photography submission, showing a variety of creative processes, experimentation and quality outcomes. There is no obvious theme running throughout the work but all ideas and outcomes have been influenced by the candidate’s local environment, (which has been easily accessible), or using her friends as models.</a:t>
            </a:r>
          </a:p>
          <a:p>
            <a:pPr>
              <a:buNone/>
            </a:pPr>
            <a:endParaRPr lang="en-GB" sz="5600" dirty="0" smtClean="0">
              <a:latin typeface="Arial" pitchFamily="34" charset="0"/>
              <a:cs typeface="Arial" pitchFamily="34" charset="0"/>
            </a:endParaRPr>
          </a:p>
          <a:p>
            <a:pPr>
              <a:buNone/>
            </a:pPr>
            <a:r>
              <a:rPr lang="en-GB" sz="5600" dirty="0" smtClean="0">
                <a:latin typeface="Arial" pitchFamily="34" charset="0"/>
                <a:cs typeface="Arial" pitchFamily="34" charset="0"/>
              </a:rPr>
              <a:t>	Overall continuous experimentation and exploring ideas is in evidence, resulting in a number of outcomes rather than one or two outcomes  being clearly defined in  conclusion of the main content. </a:t>
            </a:r>
          </a:p>
          <a:p>
            <a:pPr>
              <a:buNone/>
            </a:pPr>
            <a:endParaRPr lang="en-GB" sz="5600" dirty="0" smtClean="0">
              <a:latin typeface="Arial" pitchFamily="34" charset="0"/>
              <a:cs typeface="Arial" pitchFamily="34" charset="0"/>
            </a:endParaRPr>
          </a:p>
          <a:p>
            <a:pPr>
              <a:buNone/>
            </a:pPr>
            <a:r>
              <a:rPr lang="en-GB" sz="5600" dirty="0" smtClean="0">
                <a:latin typeface="Arial" pitchFamily="34" charset="0"/>
                <a:cs typeface="Arial" pitchFamily="34" charset="0"/>
              </a:rPr>
              <a:t>	</a:t>
            </a:r>
            <a:r>
              <a:rPr lang="en-GB" sz="5600" b="1" dirty="0" smtClean="0">
                <a:latin typeface="Arial" pitchFamily="34" charset="0"/>
                <a:cs typeface="Arial" pitchFamily="34" charset="0"/>
              </a:rPr>
              <a:t>Contextual Understanding</a:t>
            </a:r>
            <a:r>
              <a:rPr lang="en-GB" sz="5600" dirty="0" smtClean="0">
                <a:latin typeface="Arial" pitchFamily="34" charset="0"/>
                <a:cs typeface="Arial" pitchFamily="34" charset="0"/>
              </a:rPr>
              <a:t>: The candidate has investigated the work of other artists and photographers to stimulate ideas and support attempts at new processes. She has been able to make strong personal judgements and relate opinions about the work, demonstrating  a good understanding of context.</a:t>
            </a:r>
          </a:p>
          <a:p>
            <a:pPr>
              <a:buNone/>
            </a:pPr>
            <a:endParaRPr lang="en-GB" sz="5600" dirty="0" smtClean="0">
              <a:latin typeface="Arial" pitchFamily="34" charset="0"/>
              <a:cs typeface="Arial" pitchFamily="34" charset="0"/>
            </a:endParaRPr>
          </a:p>
          <a:p>
            <a:pPr>
              <a:buNone/>
            </a:pPr>
            <a:r>
              <a:rPr lang="en-GB" sz="5600" dirty="0" smtClean="0">
                <a:latin typeface="Arial" pitchFamily="34" charset="0"/>
                <a:cs typeface="Arial" pitchFamily="34" charset="0"/>
              </a:rPr>
              <a:t>	Experimentation and  competent technical skills are the key features of </a:t>
            </a:r>
            <a:r>
              <a:rPr lang="en-GB" sz="5600" b="1" dirty="0" smtClean="0">
                <a:latin typeface="Arial" pitchFamily="34" charset="0"/>
                <a:cs typeface="Arial" pitchFamily="34" charset="0"/>
              </a:rPr>
              <a:t>Creative Making, </a:t>
            </a:r>
            <a:r>
              <a:rPr lang="en-GB" sz="5600" dirty="0" smtClean="0">
                <a:latin typeface="Arial" pitchFamily="34" charset="0"/>
                <a:cs typeface="Arial" pitchFamily="34" charset="0"/>
              </a:rPr>
              <a:t>with interesting, high quality images</a:t>
            </a:r>
            <a:r>
              <a:rPr lang="en-GB" sz="5600" b="1" dirty="0" smtClean="0">
                <a:latin typeface="Arial" pitchFamily="34" charset="0"/>
                <a:cs typeface="Arial" pitchFamily="34" charset="0"/>
              </a:rPr>
              <a:t> </a:t>
            </a:r>
            <a:r>
              <a:rPr lang="en-GB" sz="5600" dirty="0" smtClean="0">
                <a:latin typeface="Arial" pitchFamily="34" charset="0"/>
                <a:cs typeface="Arial" pitchFamily="34" charset="0"/>
              </a:rPr>
              <a:t>produced as a result. There is good use of Photoshop, especially where it has aided experimentation and supported the development process.</a:t>
            </a:r>
          </a:p>
          <a:p>
            <a:pPr>
              <a:buNone/>
            </a:pPr>
            <a:endParaRPr lang="en-GB" sz="5600" dirty="0" smtClean="0">
              <a:latin typeface="Arial" pitchFamily="34" charset="0"/>
              <a:cs typeface="Arial" pitchFamily="34" charset="0"/>
            </a:endParaRPr>
          </a:p>
          <a:p>
            <a:pPr>
              <a:buNone/>
            </a:pPr>
            <a:r>
              <a:rPr lang="en-GB" sz="5600" dirty="0" smtClean="0">
                <a:latin typeface="Arial" pitchFamily="34" charset="0"/>
                <a:cs typeface="Arial" pitchFamily="34" charset="0"/>
              </a:rPr>
              <a:t>	</a:t>
            </a:r>
            <a:r>
              <a:rPr lang="en-GB" sz="5600" b="1" dirty="0" smtClean="0">
                <a:latin typeface="Arial" pitchFamily="34" charset="0"/>
                <a:cs typeface="Arial" pitchFamily="34" charset="0"/>
              </a:rPr>
              <a:t>Reflective Recording </a:t>
            </a:r>
            <a:r>
              <a:rPr lang="en-GB" sz="5600" dirty="0" smtClean="0">
                <a:latin typeface="Arial" pitchFamily="34" charset="0"/>
                <a:cs typeface="Arial" pitchFamily="34" charset="0"/>
              </a:rPr>
              <a:t>has mostly been based on research in the local environment and although there has been some drawing, mainly to communicate ideas, the camera has been used very effectively, to capture images from a variety of primary sources.  All outcomes show clear development from initial ideas.</a:t>
            </a:r>
          </a:p>
          <a:p>
            <a:pPr>
              <a:buNone/>
            </a:pPr>
            <a:endParaRPr lang="en-GB" sz="5600" dirty="0" smtClean="0">
              <a:latin typeface="Arial" pitchFamily="34" charset="0"/>
              <a:cs typeface="Arial" pitchFamily="34" charset="0"/>
            </a:endParaRPr>
          </a:p>
          <a:p>
            <a:pPr>
              <a:buNone/>
            </a:pPr>
            <a:r>
              <a:rPr lang="en-GB" sz="5600" dirty="0" smtClean="0">
                <a:latin typeface="Arial" pitchFamily="34" charset="0"/>
                <a:cs typeface="Arial" pitchFamily="34" charset="0"/>
              </a:rPr>
              <a:t>	</a:t>
            </a:r>
            <a:r>
              <a:rPr lang="en-GB" sz="5600" b="1" dirty="0" smtClean="0">
                <a:latin typeface="Arial" pitchFamily="34" charset="0"/>
                <a:cs typeface="Arial" pitchFamily="34" charset="0"/>
              </a:rPr>
              <a:t>Personal Presentation</a:t>
            </a:r>
            <a:r>
              <a:rPr lang="en-GB" sz="5600" dirty="0" smtClean="0">
                <a:latin typeface="Arial" pitchFamily="34" charset="0"/>
                <a:cs typeface="Arial" pitchFamily="34" charset="0"/>
              </a:rPr>
              <a:t>:</a:t>
            </a:r>
            <a:r>
              <a:rPr lang="en-GB" sz="5600" b="1" dirty="0" smtClean="0">
                <a:latin typeface="Arial" pitchFamily="34" charset="0"/>
                <a:cs typeface="Arial" pitchFamily="34" charset="0"/>
              </a:rPr>
              <a:t> </a:t>
            </a:r>
            <a:r>
              <a:rPr lang="en-GB" sz="5600" dirty="0" smtClean="0">
                <a:latin typeface="Arial" pitchFamily="34" charset="0"/>
                <a:cs typeface="Arial" pitchFamily="34" charset="0"/>
              </a:rPr>
              <a:t>is again a strong aspect for assessment, with some very imaginative and original thinking and clear connections between the candidate’s work and that of other artists and photographers.</a:t>
            </a:r>
          </a:p>
          <a:p>
            <a:pPr>
              <a:buNone/>
            </a:pPr>
            <a:endParaRPr lang="en-GB" b="1" dirty="0"/>
          </a:p>
        </p:txBody>
      </p:sp>
      <p:pic>
        <p:nvPicPr>
          <p:cNvPr id="4" name="Picture 2" descr="English Logo 5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504" y="116632"/>
            <a:ext cx="1584176" cy="1292354"/>
          </a:xfrm>
          <a:prstGeom prst="rect">
            <a:avLst/>
          </a:prstGeom>
          <a:noFill/>
          <a:ln w="9525">
            <a:noFill/>
            <a:miter lim="800000"/>
            <a:headEnd/>
            <a:tailEnd/>
          </a:ln>
        </p:spPr>
      </p:pic>
      <p:sp>
        <p:nvSpPr>
          <p:cNvPr id="6" name="Title 1"/>
          <p:cNvSpPr txBox="1">
            <a:spLocks/>
          </p:cNvSpPr>
          <p:nvPr/>
        </p:nvSpPr>
        <p:spPr>
          <a:xfrm>
            <a:off x="2123728" y="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1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(Photography)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lish Logo 5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5" name="Picture 4" descr="IMG_1498.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71600" y="1700808"/>
            <a:ext cx="6912768" cy="4959458"/>
          </a:xfrm>
          <a:prstGeom prst="rect">
            <a:avLst/>
          </a:prstGeom>
        </p:spPr>
      </p:pic>
      <p:sp>
        <p:nvSpPr>
          <p:cNvPr id="7" name="Title 1"/>
          <p:cNvSpPr txBox="1">
            <a:spLocks/>
          </p:cNvSpPr>
          <p:nvPr/>
        </p:nvSpPr>
        <p:spPr>
          <a:xfrm>
            <a:off x="2123728" y="18864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a:t>
            </a:r>
            <a:r>
              <a:rPr lang="en-GB" sz="3200" b="1" dirty="0" smtClean="0">
                <a:latin typeface="+mj-lt"/>
                <a:ea typeface="+mj-ea"/>
                <a:cs typeface="+mj-cs"/>
              </a:rPr>
              <a:t>2</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(Photography)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lish Logo 5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7" name="Picture 6" descr="IMG_1499.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43608" y="1700808"/>
            <a:ext cx="6727132" cy="4941168"/>
          </a:xfrm>
          <a:prstGeom prst="rect">
            <a:avLst/>
          </a:prstGeom>
        </p:spPr>
      </p:pic>
      <p:sp>
        <p:nvSpPr>
          <p:cNvPr id="6" name="Title 1"/>
          <p:cNvSpPr txBox="1">
            <a:spLocks/>
          </p:cNvSpPr>
          <p:nvPr/>
        </p:nvSpPr>
        <p:spPr>
          <a:xfrm>
            <a:off x="2123728" y="18864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a:t>
            </a:r>
            <a:r>
              <a:rPr lang="en-GB" sz="3200" b="1" dirty="0" smtClean="0">
                <a:latin typeface="+mj-lt"/>
                <a:ea typeface="+mj-ea"/>
                <a:cs typeface="+mj-cs"/>
              </a:rPr>
              <a:t>2</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(Photography)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lish Logo 5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8" name="Picture 7" descr="IMG_1500.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87624" y="1628800"/>
            <a:ext cx="6768752" cy="5026527"/>
          </a:xfrm>
          <a:prstGeom prst="rect">
            <a:avLst/>
          </a:prstGeom>
        </p:spPr>
      </p:pic>
      <p:sp>
        <p:nvSpPr>
          <p:cNvPr id="7" name="Title 1"/>
          <p:cNvSpPr txBox="1">
            <a:spLocks/>
          </p:cNvSpPr>
          <p:nvPr/>
        </p:nvSpPr>
        <p:spPr>
          <a:xfrm>
            <a:off x="2123728" y="18864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a:t>
            </a:r>
            <a:r>
              <a:rPr lang="en-GB" sz="3200" b="1" dirty="0" smtClean="0">
                <a:latin typeface="+mj-lt"/>
                <a:ea typeface="+mj-ea"/>
                <a:cs typeface="+mj-cs"/>
              </a:rPr>
              <a:t>2</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(Photography)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nglish Logo 5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7" name="Picture 6" descr="IMG_150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71600" y="1700808"/>
            <a:ext cx="6912768" cy="4972342"/>
          </a:xfrm>
          <a:prstGeom prst="rect">
            <a:avLst/>
          </a:prstGeom>
        </p:spPr>
      </p:pic>
      <p:sp>
        <p:nvSpPr>
          <p:cNvPr id="6" name="Title 1"/>
          <p:cNvSpPr txBox="1">
            <a:spLocks/>
          </p:cNvSpPr>
          <p:nvPr/>
        </p:nvSpPr>
        <p:spPr>
          <a:xfrm>
            <a:off x="2123728" y="18864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a:t>
            </a:r>
            <a:r>
              <a:rPr lang="en-GB" sz="3200" b="1" dirty="0" smtClean="0">
                <a:latin typeface="+mj-lt"/>
                <a:ea typeface="+mj-ea"/>
                <a:cs typeface="+mj-cs"/>
              </a:rPr>
              <a:t>2</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(Photography)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lish Logo 5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7" name="Picture 6" descr="IMG_1502.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27584" y="1700808"/>
            <a:ext cx="7668344" cy="4971609"/>
          </a:xfrm>
          <a:prstGeom prst="rect">
            <a:avLst/>
          </a:prstGeom>
        </p:spPr>
      </p:pic>
      <p:sp>
        <p:nvSpPr>
          <p:cNvPr id="6" name="Title 1"/>
          <p:cNvSpPr txBox="1">
            <a:spLocks/>
          </p:cNvSpPr>
          <p:nvPr/>
        </p:nvSpPr>
        <p:spPr>
          <a:xfrm>
            <a:off x="2123728" y="18864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a:t>
            </a:r>
            <a:r>
              <a:rPr lang="en-GB" sz="3200" b="1" dirty="0" smtClean="0">
                <a:latin typeface="+mj-lt"/>
                <a:ea typeface="+mj-ea"/>
                <a:cs typeface="+mj-cs"/>
              </a:rPr>
              <a:t>2</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(Photography)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nglish Logo 5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7" name="Picture 6" descr="IMG_1503.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99592" y="1628800"/>
            <a:ext cx="7272808" cy="5074240"/>
          </a:xfrm>
          <a:prstGeom prst="rect">
            <a:avLst/>
          </a:prstGeom>
        </p:spPr>
      </p:pic>
      <p:sp>
        <p:nvSpPr>
          <p:cNvPr id="6" name="Title 1"/>
          <p:cNvSpPr txBox="1">
            <a:spLocks/>
          </p:cNvSpPr>
          <p:nvPr/>
        </p:nvSpPr>
        <p:spPr>
          <a:xfrm>
            <a:off x="2123728" y="18864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a:t>
            </a:r>
            <a:r>
              <a:rPr lang="en-GB" sz="3200" b="1" dirty="0" smtClean="0">
                <a:latin typeface="+mj-lt"/>
                <a:ea typeface="+mj-ea"/>
                <a:cs typeface="+mj-cs"/>
              </a:rPr>
              <a:t>2</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(Photography)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lish Logo 5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7" name="Picture 6" descr="P104069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143251" y="857252"/>
            <a:ext cx="6858000" cy="5143500"/>
          </a:xfrm>
          <a:prstGeom prst="rect">
            <a:avLst/>
          </a:prstGeom>
        </p:spPr>
      </p:pic>
      <p:sp>
        <p:nvSpPr>
          <p:cNvPr id="6" name="Title 1"/>
          <p:cNvSpPr txBox="1">
            <a:spLocks/>
          </p:cNvSpPr>
          <p:nvPr/>
        </p:nvSpPr>
        <p:spPr>
          <a:xfrm>
            <a:off x="214282" y="3212976"/>
            <a:ext cx="3714776" cy="1470025"/>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1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(Photography)</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glish Logo 5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8" name="Picture 7" descr="IMG_1504.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43608" y="1628800"/>
            <a:ext cx="7056784" cy="5078926"/>
          </a:xfrm>
          <a:prstGeom prst="rect">
            <a:avLst/>
          </a:prstGeom>
        </p:spPr>
      </p:pic>
      <p:sp>
        <p:nvSpPr>
          <p:cNvPr id="5" name="Title 1"/>
          <p:cNvSpPr txBox="1">
            <a:spLocks/>
          </p:cNvSpPr>
          <p:nvPr/>
        </p:nvSpPr>
        <p:spPr>
          <a:xfrm>
            <a:off x="2123728" y="18864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a:t>
            </a:r>
            <a:r>
              <a:rPr lang="en-GB" sz="3200" b="1" dirty="0" smtClean="0">
                <a:latin typeface="+mj-lt"/>
                <a:ea typeface="+mj-ea"/>
                <a:cs typeface="+mj-cs"/>
              </a:rPr>
              <a:t>2</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(Photography)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glish Logo 5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5" name="Picture 4" descr="IMG_1505.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6200000">
            <a:off x="3003869" y="1064074"/>
            <a:ext cx="6880677" cy="4752528"/>
          </a:xfrm>
          <a:prstGeom prst="rect">
            <a:avLst/>
          </a:prstGeom>
        </p:spPr>
      </p:pic>
      <p:sp>
        <p:nvSpPr>
          <p:cNvPr id="8" name="Title 1"/>
          <p:cNvSpPr txBox="1">
            <a:spLocks/>
          </p:cNvSpPr>
          <p:nvPr/>
        </p:nvSpPr>
        <p:spPr>
          <a:xfrm>
            <a:off x="0" y="3140968"/>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a:t>
            </a:r>
            <a:r>
              <a:rPr lang="en-GB" sz="3200" b="1" dirty="0" smtClean="0">
                <a:latin typeface="+mj-lt"/>
                <a:ea typeface="+mj-ea"/>
                <a:cs typeface="+mj-cs"/>
              </a:rPr>
              <a:t>2</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(Photography)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glish Logo 5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5" name="Picture 4" descr="IMG_1506.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6200000">
            <a:off x="2979077" y="1232883"/>
            <a:ext cx="6858000" cy="4392234"/>
          </a:xfrm>
          <a:prstGeom prst="rect">
            <a:avLst/>
          </a:prstGeom>
        </p:spPr>
      </p:pic>
      <p:sp>
        <p:nvSpPr>
          <p:cNvPr id="8" name="Title 1"/>
          <p:cNvSpPr txBox="1">
            <a:spLocks/>
          </p:cNvSpPr>
          <p:nvPr/>
        </p:nvSpPr>
        <p:spPr>
          <a:xfrm>
            <a:off x="0" y="3356992"/>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a:t>
            </a:r>
            <a:r>
              <a:rPr lang="en-GB" sz="3200" b="1" dirty="0" smtClean="0">
                <a:latin typeface="+mj-lt"/>
                <a:ea typeface="+mj-ea"/>
                <a:cs typeface="+mj-cs"/>
              </a:rPr>
              <a:t>2</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(Photography)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glish Logo 5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5" name="Picture 4" descr="IMG_1507.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31640" y="1628800"/>
            <a:ext cx="6912768" cy="4999413"/>
          </a:xfrm>
          <a:prstGeom prst="rect">
            <a:avLst/>
          </a:prstGeom>
        </p:spPr>
      </p:pic>
      <p:sp>
        <p:nvSpPr>
          <p:cNvPr id="8" name="Title 1"/>
          <p:cNvSpPr txBox="1">
            <a:spLocks/>
          </p:cNvSpPr>
          <p:nvPr/>
        </p:nvSpPr>
        <p:spPr>
          <a:xfrm>
            <a:off x="2123728" y="18864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a:t>
            </a:r>
            <a:r>
              <a:rPr lang="en-GB" sz="3200" b="1" dirty="0" smtClean="0">
                <a:latin typeface="+mj-lt"/>
                <a:ea typeface="+mj-ea"/>
                <a:cs typeface="+mj-cs"/>
              </a:rPr>
              <a:t>2</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(Photography)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glish Logo 5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5" name="Picture 4" descr="IMG_150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592" y="1628461"/>
            <a:ext cx="7344816" cy="4896544"/>
          </a:xfrm>
          <a:prstGeom prst="rect">
            <a:avLst/>
          </a:prstGeom>
        </p:spPr>
      </p:pic>
      <p:sp>
        <p:nvSpPr>
          <p:cNvPr id="8" name="Title 1"/>
          <p:cNvSpPr txBox="1">
            <a:spLocks/>
          </p:cNvSpPr>
          <p:nvPr/>
        </p:nvSpPr>
        <p:spPr>
          <a:xfrm>
            <a:off x="2123728" y="18864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a:t>
            </a:r>
            <a:r>
              <a:rPr lang="en-GB" sz="3200" b="1" dirty="0" smtClean="0">
                <a:latin typeface="+mj-lt"/>
                <a:ea typeface="+mj-ea"/>
                <a:cs typeface="+mj-cs"/>
              </a:rPr>
              <a:t>2</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(Photography)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glish Logo 5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5" name="Picture 4" descr="IMG_150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428998" y="1142997"/>
            <a:ext cx="6858001" cy="4572001"/>
          </a:xfrm>
          <a:prstGeom prst="rect">
            <a:avLst/>
          </a:prstGeom>
        </p:spPr>
      </p:pic>
      <p:sp>
        <p:nvSpPr>
          <p:cNvPr id="8" name="Title 1"/>
          <p:cNvSpPr txBox="1">
            <a:spLocks/>
          </p:cNvSpPr>
          <p:nvPr/>
        </p:nvSpPr>
        <p:spPr>
          <a:xfrm>
            <a:off x="0" y="3356992"/>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a:t>
            </a:r>
            <a:r>
              <a:rPr lang="en-GB" sz="3200" b="1" dirty="0" smtClean="0">
                <a:latin typeface="+mj-lt"/>
                <a:ea typeface="+mj-ea"/>
                <a:cs typeface="+mj-cs"/>
              </a:rPr>
              <a:t>2</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(Photography)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glish Logo 5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8" name="Picture 7" descr="IMG_15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592" y="1721429"/>
            <a:ext cx="7704856" cy="5136571"/>
          </a:xfrm>
          <a:prstGeom prst="rect">
            <a:avLst/>
          </a:prstGeom>
        </p:spPr>
      </p:pic>
      <p:sp>
        <p:nvSpPr>
          <p:cNvPr id="5" name="Title 1"/>
          <p:cNvSpPr txBox="1">
            <a:spLocks/>
          </p:cNvSpPr>
          <p:nvPr/>
        </p:nvSpPr>
        <p:spPr>
          <a:xfrm>
            <a:off x="2123728" y="18864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a:t>
            </a:r>
            <a:r>
              <a:rPr lang="en-GB" sz="3200" b="1" dirty="0" smtClean="0">
                <a:latin typeface="+mj-lt"/>
                <a:ea typeface="+mj-ea"/>
                <a:cs typeface="+mj-cs"/>
              </a:rPr>
              <a:t>2</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(Photography)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lish Logo 5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504" y="116632"/>
            <a:ext cx="1584176" cy="1292354"/>
          </a:xfrm>
          <a:prstGeom prst="rect">
            <a:avLst/>
          </a:prstGeom>
          <a:noFill/>
          <a:ln w="9525">
            <a:noFill/>
            <a:miter lim="800000"/>
            <a:headEnd/>
            <a:tailEnd/>
          </a:ln>
        </p:spPr>
      </p:pic>
      <p:sp>
        <p:nvSpPr>
          <p:cNvPr id="8" name="TextBox 7"/>
          <p:cNvSpPr txBox="1"/>
          <p:nvPr/>
        </p:nvSpPr>
        <p:spPr>
          <a:xfrm>
            <a:off x="285720" y="3000372"/>
            <a:ext cx="3312368" cy="1815882"/>
          </a:xfrm>
          <a:prstGeom prst="rect">
            <a:avLst/>
          </a:prstGeom>
          <a:noFill/>
        </p:spPr>
        <p:txBody>
          <a:bodyPr wrap="square" rtlCol="0">
            <a:spAutoFit/>
          </a:bodyPr>
          <a:lstStyle/>
          <a:p>
            <a:r>
              <a:rPr lang="en-GB" sz="2800" b="1" dirty="0" smtClean="0"/>
              <a:t>A01 – 30</a:t>
            </a:r>
          </a:p>
          <a:p>
            <a:r>
              <a:rPr lang="en-GB" sz="2800" b="1" dirty="0" smtClean="0"/>
              <a:t>A02 – 30</a:t>
            </a:r>
          </a:p>
          <a:p>
            <a:r>
              <a:rPr lang="en-GB" sz="2800" b="1" dirty="0" smtClean="0"/>
              <a:t>A03 – 30</a:t>
            </a:r>
          </a:p>
          <a:p>
            <a:r>
              <a:rPr lang="en-GB" sz="2800" b="1" dirty="0" smtClean="0"/>
              <a:t>AO4 - 30</a:t>
            </a:r>
            <a:endParaRPr lang="en-GB" sz="2800" b="1" dirty="0"/>
          </a:p>
        </p:txBody>
      </p:sp>
      <p:sp>
        <p:nvSpPr>
          <p:cNvPr id="9" name="TextBox 8"/>
          <p:cNvSpPr txBox="1"/>
          <p:nvPr/>
        </p:nvSpPr>
        <p:spPr>
          <a:xfrm>
            <a:off x="214282" y="4857760"/>
            <a:ext cx="3240360" cy="523220"/>
          </a:xfrm>
          <a:prstGeom prst="rect">
            <a:avLst/>
          </a:prstGeom>
          <a:noFill/>
        </p:spPr>
        <p:txBody>
          <a:bodyPr wrap="square" rtlCol="0">
            <a:spAutoFit/>
          </a:bodyPr>
          <a:lstStyle/>
          <a:p>
            <a:r>
              <a:rPr lang="en-GB" sz="2800" b="1" dirty="0" smtClean="0"/>
              <a:t>Total – 120</a:t>
            </a:r>
            <a:endParaRPr lang="en-GB" sz="2800" b="1" dirty="0"/>
          </a:p>
        </p:txBody>
      </p:sp>
      <p:pic>
        <p:nvPicPr>
          <p:cNvPr id="10" name="Picture 9" descr="IMG_1497.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6200000">
            <a:off x="3683266" y="965218"/>
            <a:ext cx="5877271" cy="5044196"/>
          </a:xfrm>
          <a:prstGeom prst="rect">
            <a:avLst/>
          </a:prstGeom>
        </p:spPr>
      </p:pic>
      <p:sp>
        <p:nvSpPr>
          <p:cNvPr id="7" name="Title 1"/>
          <p:cNvSpPr txBox="1">
            <a:spLocks/>
          </p:cNvSpPr>
          <p:nvPr/>
        </p:nvSpPr>
        <p:spPr>
          <a:xfrm>
            <a:off x="214282" y="1484784"/>
            <a:ext cx="6194430" cy="1470025"/>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a:t>
            </a:r>
            <a:r>
              <a:rPr lang="en-GB" sz="3200" b="1" dirty="0" smtClean="0">
                <a:latin typeface="+mj-lt"/>
                <a:ea typeface="+mj-ea"/>
                <a:cs typeface="+mj-cs"/>
              </a:rPr>
              <a:t>2</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(Photography)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8229600" cy="4785395"/>
          </a:xfrm>
        </p:spPr>
        <p:txBody>
          <a:bodyPr>
            <a:normAutofit/>
          </a:bodyPr>
          <a:lstStyle/>
          <a:p>
            <a:pPr>
              <a:buNone/>
            </a:pPr>
            <a:r>
              <a:rPr lang="en-GB" sz="1400" b="1" dirty="0" smtClean="0"/>
              <a:t>	</a:t>
            </a:r>
            <a:r>
              <a:rPr lang="en-GB" sz="1400" dirty="0" smtClean="0">
                <a:latin typeface="Arial" pitchFamily="34" charset="0"/>
                <a:cs typeface="Arial" pitchFamily="34" charset="0"/>
              </a:rPr>
              <a:t>This Photography Endorsed submission is composed of images, annotation, ideas and outcomes that have clear links to artists and photographers, presented on A2 sheets. The Portfolio demonstrates personal lines of enquiry and in depth evidence of work covering all the Assessment Objectives fully.</a:t>
            </a:r>
          </a:p>
          <a:p>
            <a:pPr>
              <a:buNone/>
            </a:pPr>
            <a:endParaRPr lang="en-GB" sz="1400" dirty="0" smtClean="0">
              <a:latin typeface="Arial" pitchFamily="34" charset="0"/>
              <a:cs typeface="Arial" pitchFamily="34" charset="0"/>
            </a:endParaRPr>
          </a:p>
          <a:p>
            <a:pPr>
              <a:buNone/>
            </a:pPr>
            <a:r>
              <a:rPr lang="en-GB" sz="1400" dirty="0" smtClean="0">
                <a:latin typeface="Arial" pitchFamily="34" charset="0"/>
                <a:cs typeface="Arial" pitchFamily="34" charset="0"/>
              </a:rPr>
              <a:t>       </a:t>
            </a:r>
            <a:r>
              <a:rPr lang="en-GB" sz="1400" b="1" dirty="0" smtClean="0">
                <a:latin typeface="Arial" pitchFamily="34" charset="0"/>
                <a:cs typeface="Arial" pitchFamily="34" charset="0"/>
              </a:rPr>
              <a:t>Contextual Understanding </a:t>
            </a:r>
            <a:r>
              <a:rPr lang="en-GB" sz="1400" dirty="0" smtClean="0">
                <a:latin typeface="Arial" pitchFamily="34" charset="0"/>
                <a:cs typeface="Arial" pitchFamily="34" charset="0"/>
              </a:rPr>
              <a:t>is clearly demonstrated via investigations into the work of appropriate artists and photographers, with a clear understanding of context and an appreciation of their artworks aiding the exploration of themes or personal lines of enquiry; namely: self and the local environment.</a:t>
            </a:r>
          </a:p>
          <a:p>
            <a:pPr>
              <a:buNone/>
            </a:pPr>
            <a:endParaRPr lang="en-GB" sz="1400" dirty="0" smtClean="0">
              <a:latin typeface="Arial" pitchFamily="34" charset="0"/>
              <a:cs typeface="Arial" pitchFamily="34" charset="0"/>
            </a:endParaRPr>
          </a:p>
          <a:p>
            <a:pPr>
              <a:buNone/>
            </a:pPr>
            <a:r>
              <a:rPr lang="en-GB" sz="1400" dirty="0" smtClean="0">
                <a:latin typeface="Arial" pitchFamily="34" charset="0"/>
                <a:cs typeface="Arial" pitchFamily="34" charset="0"/>
              </a:rPr>
              <a:t>       </a:t>
            </a:r>
            <a:r>
              <a:rPr lang="en-GB" sz="1400" b="1" dirty="0" smtClean="0">
                <a:latin typeface="Arial" pitchFamily="34" charset="0"/>
                <a:cs typeface="Arial" pitchFamily="34" charset="0"/>
              </a:rPr>
              <a:t>Creative Making</a:t>
            </a:r>
            <a:r>
              <a:rPr lang="en-GB" sz="1400" dirty="0" smtClean="0">
                <a:latin typeface="Arial" pitchFamily="34" charset="0"/>
                <a:cs typeface="Arial" pitchFamily="34" charset="0"/>
              </a:rPr>
              <a:t>:</a:t>
            </a:r>
            <a:r>
              <a:rPr lang="en-GB" sz="1400" b="1" dirty="0" smtClean="0">
                <a:latin typeface="Arial" pitchFamily="34" charset="0"/>
                <a:cs typeface="Arial" pitchFamily="34" charset="0"/>
              </a:rPr>
              <a:t> </a:t>
            </a:r>
            <a:r>
              <a:rPr lang="en-GB" sz="1400" dirty="0" smtClean="0">
                <a:latin typeface="Arial" pitchFamily="34" charset="0"/>
                <a:cs typeface="Arial" pitchFamily="34" charset="0"/>
              </a:rPr>
              <a:t>From these initial investigations, the candidate has shown strong use of creative experimentation and making. In </a:t>
            </a:r>
            <a:r>
              <a:rPr lang="en-GB" sz="1400" b="1" dirty="0" smtClean="0">
                <a:latin typeface="Arial" pitchFamily="34" charset="0"/>
                <a:cs typeface="Arial" pitchFamily="34" charset="0"/>
              </a:rPr>
              <a:t>Reflective Recording</a:t>
            </a:r>
            <a:r>
              <a:rPr lang="en-GB" sz="1400" dirty="0" smtClean="0">
                <a:latin typeface="Arial" pitchFamily="34" charset="0"/>
                <a:cs typeface="Arial" pitchFamily="34" charset="0"/>
              </a:rPr>
              <a:t>, sensitive and refined image manipulation is inspired by ‘self’, and the incorporation of other photographic techniques in response to the city buildings.</a:t>
            </a:r>
          </a:p>
          <a:p>
            <a:pPr>
              <a:buNone/>
            </a:pPr>
            <a:endParaRPr lang="en-GB" sz="1400" dirty="0" smtClean="0">
              <a:latin typeface="Arial" pitchFamily="34" charset="0"/>
              <a:cs typeface="Arial" pitchFamily="34" charset="0"/>
            </a:endParaRPr>
          </a:p>
          <a:p>
            <a:pPr>
              <a:buNone/>
            </a:pPr>
            <a:r>
              <a:rPr lang="en-GB" sz="1400" dirty="0" smtClean="0">
                <a:latin typeface="Arial" pitchFamily="34" charset="0"/>
                <a:cs typeface="Arial" pitchFamily="34" charset="0"/>
              </a:rPr>
              <a:t>	</a:t>
            </a:r>
            <a:r>
              <a:rPr lang="en-GB" sz="1400" b="1" dirty="0" smtClean="0">
                <a:latin typeface="Arial" pitchFamily="34" charset="0"/>
                <a:cs typeface="Arial" pitchFamily="34" charset="0"/>
              </a:rPr>
              <a:t>Personal Presentation </a:t>
            </a:r>
            <a:r>
              <a:rPr lang="en-GB" sz="1400" dirty="0" smtClean="0">
                <a:latin typeface="Arial" pitchFamily="34" charset="0"/>
                <a:cs typeface="Arial" pitchFamily="34" charset="0"/>
              </a:rPr>
              <a:t>is</a:t>
            </a:r>
            <a:r>
              <a:rPr lang="en-GB" sz="1400" b="1" dirty="0" smtClean="0">
                <a:latin typeface="Arial" pitchFamily="34" charset="0"/>
                <a:cs typeface="Arial" pitchFamily="34" charset="0"/>
              </a:rPr>
              <a:t> </a:t>
            </a:r>
            <a:r>
              <a:rPr lang="en-GB" sz="1400" dirty="0" smtClean="0">
                <a:latin typeface="Arial" pitchFamily="34" charset="0"/>
                <a:cs typeface="Arial" pitchFamily="34" charset="0"/>
              </a:rPr>
              <a:t>another strong feature of the submission. Several highly finished outcomes were presented and these had commendably been developed from primary sources, and were supported by comprehensive written annotation to explain responses and ideas. The outcomes were inspired by others, and it is encouraging to see a broad scope of influences, which include artists as well as photographers. </a:t>
            </a:r>
            <a:endParaRPr lang="en-GB" sz="1400" dirty="0">
              <a:latin typeface="Arial" pitchFamily="34" charset="0"/>
              <a:cs typeface="Arial" pitchFamily="34" charset="0"/>
            </a:endParaRPr>
          </a:p>
        </p:txBody>
      </p:sp>
      <p:pic>
        <p:nvPicPr>
          <p:cNvPr id="4" name="Picture 2" descr="English Logo 5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504" y="116632"/>
            <a:ext cx="1584176" cy="1292354"/>
          </a:xfrm>
          <a:prstGeom prst="rect">
            <a:avLst/>
          </a:prstGeom>
          <a:noFill/>
          <a:ln w="9525">
            <a:noFill/>
            <a:miter lim="800000"/>
            <a:headEnd/>
            <a:tailEnd/>
          </a:ln>
        </p:spPr>
      </p:pic>
      <p:sp>
        <p:nvSpPr>
          <p:cNvPr id="5" name="Title 1"/>
          <p:cNvSpPr txBox="1">
            <a:spLocks/>
          </p:cNvSpPr>
          <p:nvPr/>
        </p:nvSpPr>
        <p:spPr>
          <a:xfrm>
            <a:off x="2267744" y="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2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(Photography)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lish Logo 5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8" name="Picture 7" descr="P1040692.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31640" y="1772816"/>
            <a:ext cx="6588224" cy="4680520"/>
          </a:xfrm>
          <a:prstGeom prst="rect">
            <a:avLst/>
          </a:prstGeom>
        </p:spPr>
      </p:pic>
      <p:sp>
        <p:nvSpPr>
          <p:cNvPr id="7" name="Title 1"/>
          <p:cNvSpPr txBox="1">
            <a:spLocks/>
          </p:cNvSpPr>
          <p:nvPr/>
        </p:nvSpPr>
        <p:spPr>
          <a:xfrm>
            <a:off x="2483768" y="18864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smtClean="0">
                <a:ln>
                  <a:noFill/>
                </a:ln>
                <a:solidFill>
                  <a:schemeClr val="tx1"/>
                </a:solidFill>
                <a:effectLst/>
                <a:uLnTx/>
                <a:uFillTx/>
                <a:latin typeface="+mj-lt"/>
                <a:ea typeface="+mj-ea"/>
                <a:cs typeface="+mj-cs"/>
              </a:rPr>
              <a:t>Candidate 1 </a:t>
            </a:r>
            <a:br>
              <a:rPr kumimoji="0" lang="en-GB" sz="3200" b="1" i="0" u="none" strike="noStrike" kern="1200" cap="none" spc="0" normalizeH="0" baseline="0" noProof="0" smtClean="0">
                <a:ln>
                  <a:noFill/>
                </a:ln>
                <a:solidFill>
                  <a:schemeClr val="tx1"/>
                </a:solidFill>
                <a:effectLst/>
                <a:uLnTx/>
                <a:uFillTx/>
                <a:latin typeface="+mj-lt"/>
                <a:ea typeface="+mj-ea"/>
                <a:cs typeface="+mj-cs"/>
              </a:rPr>
            </a:br>
            <a:r>
              <a:rPr kumimoji="0" lang="en-GB" sz="3200" b="1" i="0" u="none" strike="noStrike" kern="1200" cap="none" spc="0" normalizeH="0" baseline="0" noProof="0" smtClean="0">
                <a:ln>
                  <a:noFill/>
                </a:ln>
                <a:solidFill>
                  <a:schemeClr val="tx1"/>
                </a:solidFill>
                <a:effectLst/>
                <a:uLnTx/>
                <a:uFillTx/>
                <a:latin typeface="+mj-lt"/>
                <a:ea typeface="+mj-ea"/>
                <a:cs typeface="+mj-cs"/>
              </a:rPr>
              <a:t>Portfolio (Photography)</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nglish Logo 5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7" name="Picture 6" descr="P1040694.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99592" y="1628800"/>
            <a:ext cx="6768752" cy="5096373"/>
          </a:xfrm>
          <a:prstGeom prst="rect">
            <a:avLst/>
          </a:prstGeom>
        </p:spPr>
      </p:pic>
      <p:sp>
        <p:nvSpPr>
          <p:cNvPr id="6" name="Title 1"/>
          <p:cNvSpPr txBox="1">
            <a:spLocks/>
          </p:cNvSpPr>
          <p:nvPr/>
        </p:nvSpPr>
        <p:spPr>
          <a:xfrm>
            <a:off x="2483768" y="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smtClean="0">
                <a:ln>
                  <a:noFill/>
                </a:ln>
                <a:solidFill>
                  <a:schemeClr val="tx1"/>
                </a:solidFill>
                <a:effectLst/>
                <a:uLnTx/>
                <a:uFillTx/>
                <a:latin typeface="+mj-lt"/>
                <a:ea typeface="+mj-ea"/>
                <a:cs typeface="+mj-cs"/>
              </a:rPr>
              <a:t>Candidate 1 </a:t>
            </a:r>
            <a:br>
              <a:rPr kumimoji="0" lang="en-GB" sz="3200" b="1" i="0" u="none" strike="noStrike" kern="1200" cap="none" spc="0" normalizeH="0" baseline="0" noProof="0" smtClean="0">
                <a:ln>
                  <a:noFill/>
                </a:ln>
                <a:solidFill>
                  <a:schemeClr val="tx1"/>
                </a:solidFill>
                <a:effectLst/>
                <a:uLnTx/>
                <a:uFillTx/>
                <a:latin typeface="+mj-lt"/>
                <a:ea typeface="+mj-ea"/>
                <a:cs typeface="+mj-cs"/>
              </a:rPr>
            </a:br>
            <a:r>
              <a:rPr kumimoji="0" lang="en-GB" sz="3200" b="1" i="0" u="none" strike="noStrike" kern="1200" cap="none" spc="0" normalizeH="0" baseline="0" noProof="0" smtClean="0">
                <a:ln>
                  <a:noFill/>
                </a:ln>
                <a:solidFill>
                  <a:schemeClr val="tx1"/>
                </a:solidFill>
                <a:effectLst/>
                <a:uLnTx/>
                <a:uFillTx/>
                <a:latin typeface="+mj-lt"/>
                <a:ea typeface="+mj-ea"/>
                <a:cs typeface="+mj-cs"/>
              </a:rPr>
              <a:t>Portfolio (Photography)</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lish Logo 5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7" name="Picture 6" descr="P1040695.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400000">
            <a:off x="3882394" y="1596393"/>
            <a:ext cx="6858000" cy="3665213"/>
          </a:xfrm>
          <a:prstGeom prst="rect">
            <a:avLst/>
          </a:prstGeom>
        </p:spPr>
      </p:pic>
      <p:sp>
        <p:nvSpPr>
          <p:cNvPr id="6" name="Title 1"/>
          <p:cNvSpPr txBox="1">
            <a:spLocks/>
          </p:cNvSpPr>
          <p:nvPr/>
        </p:nvSpPr>
        <p:spPr>
          <a:xfrm>
            <a:off x="214282" y="3214686"/>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1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(Photography)</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nglish Logo 5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7" name="Picture 6" descr="P1040696.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400000">
            <a:off x="3356991" y="1070993"/>
            <a:ext cx="6858002" cy="4716016"/>
          </a:xfrm>
          <a:prstGeom prst="rect">
            <a:avLst/>
          </a:prstGeom>
        </p:spPr>
      </p:pic>
      <p:sp>
        <p:nvSpPr>
          <p:cNvPr id="6" name="Title 1"/>
          <p:cNvSpPr txBox="1">
            <a:spLocks/>
          </p:cNvSpPr>
          <p:nvPr/>
        </p:nvSpPr>
        <p:spPr>
          <a:xfrm>
            <a:off x="0" y="2852936"/>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1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(Photography)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glish Logo 5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8" name="Picture 7" descr="P1040697.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15616" y="1916832"/>
            <a:ext cx="7056784" cy="4680520"/>
          </a:xfrm>
          <a:prstGeom prst="rect">
            <a:avLst/>
          </a:prstGeom>
        </p:spPr>
      </p:pic>
      <p:sp>
        <p:nvSpPr>
          <p:cNvPr id="5" name="Title 1"/>
          <p:cNvSpPr txBox="1">
            <a:spLocks/>
          </p:cNvSpPr>
          <p:nvPr/>
        </p:nvSpPr>
        <p:spPr>
          <a:xfrm>
            <a:off x="2267744" y="260648"/>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1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(Photography)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glish Logo 5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5" name="Picture 4" descr="P1040698.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400000">
            <a:off x="3428999" y="1142999"/>
            <a:ext cx="6858001" cy="4572000"/>
          </a:xfrm>
          <a:prstGeom prst="rect">
            <a:avLst/>
          </a:prstGeom>
        </p:spPr>
      </p:pic>
      <p:sp>
        <p:nvSpPr>
          <p:cNvPr id="8" name="Title 1"/>
          <p:cNvSpPr txBox="1">
            <a:spLocks/>
          </p:cNvSpPr>
          <p:nvPr/>
        </p:nvSpPr>
        <p:spPr>
          <a:xfrm>
            <a:off x="0" y="2852936"/>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1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(Photography)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glish Logo 5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5" name="Picture 4" descr="P1040699.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43608" y="1700808"/>
            <a:ext cx="7200800" cy="4819969"/>
          </a:xfrm>
          <a:prstGeom prst="rect">
            <a:avLst/>
          </a:prstGeom>
        </p:spPr>
      </p:pic>
      <p:sp>
        <p:nvSpPr>
          <p:cNvPr id="8" name="Title 1"/>
          <p:cNvSpPr txBox="1">
            <a:spLocks/>
          </p:cNvSpPr>
          <p:nvPr/>
        </p:nvSpPr>
        <p:spPr>
          <a:xfrm>
            <a:off x="2123728" y="18864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1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(Photography)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Report" ma:contentTypeID="0x0101003DB520055EDDB440B1956AA9AA49CCC9008AC6DD063BF8A843814C93602F2811A8" ma:contentTypeVersion="3" ma:contentTypeDescription="" ma:contentTypeScope="" ma:versionID="ed67c02b7ba8b53eaf33bd4995d14b95">
  <xsd:schema xmlns:xsd="http://www.w3.org/2001/XMLSchema" xmlns:xs="http://www.w3.org/2001/XMLSchema" xmlns:p="http://schemas.microsoft.com/office/2006/metadata/properties" xmlns:ns1="http://schemas.microsoft.com/sharepoint/v3" xmlns:ns3="2f2f9355-f80e-4d7b-937a-0c27cfa03643" targetNamespace="http://schemas.microsoft.com/office/2006/metadata/properties" ma:root="true" ma:fieldsID="0b3018bc0c491f01e46714ca73d4a17f" ns1:_="" ns3:_="">
    <xsd:import namespace="http://schemas.microsoft.com/sharepoint/v3"/>
    <xsd:import namespace="2f2f9355-f80e-4d7b-937a-0c27cfa03643"/>
    <xsd:element name="properties">
      <xsd:complexType>
        <xsd:sequence>
          <xsd:element name="documentManagement">
            <xsd:complexType>
              <xsd:all>
                <xsd:element ref="ns1:RoutingRuleDescription" minOccurs="0"/>
                <xsd:element ref="ns3:WJEC_x0020_Language" minOccurs="0"/>
                <xsd:element ref="ns3:WJEC_x0020_Available_x0020_Online" minOccurs="0"/>
                <xsd:element ref="ns1:PublishingStartDate" minOccurs="0"/>
                <xsd:element ref="ns1:PublishingExpirationDate" minOccurs="0"/>
                <xsd:element ref="ns3:k48d8005054a4dd09ad49b7c837f0781" minOccurs="0"/>
                <xsd:element ref="ns3:TaxCatchAll" minOccurs="0"/>
                <xsd:element ref="ns3:TaxCatchAllLabel" minOccurs="0"/>
                <xsd:element ref="ns3:aa87a6a0bdfe4bfb97a25745bc8270e2" minOccurs="0"/>
                <xsd:element ref="ns3:bd6821cb7d3c4b4ab1e70668a679dc90" minOccurs="0"/>
                <xsd:element ref="ns3:i2be6ccaef284b9d8cadff396f0db8d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3" nillable="true" ma:displayName="Description" ma:internalName="RoutingRuleDescription" ma:readOnly="false">
      <xsd:simpleType>
        <xsd:restriction base="dms:Text">
          <xsd:maxLength value="255"/>
        </xsd:restriction>
      </xsd:simpleType>
    </xsd:element>
    <xsd:element name="PublishingStartDate" ma:index="9" nillable="true" ma:displayName="Scheduling Start Date" ma:internalName="PublishingStartDate">
      <xsd:simpleType>
        <xsd:restriction base="dms:Unknow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2f9355-f80e-4d7b-937a-0c27cfa03643" elementFormDefault="qualified">
    <xsd:import namespace="http://schemas.microsoft.com/office/2006/documentManagement/types"/>
    <xsd:import namespace="http://schemas.microsoft.com/office/infopath/2007/PartnerControls"/>
    <xsd:element name="WJEC_x0020_Language" ma:index="7" nillable="true" ma:displayName="WJEC Language" ma:default="English" ma:internalName="WJEC_x0020_Language">
      <xsd:complexType>
        <xsd:complexContent>
          <xsd:extension base="dms:MultiChoice">
            <xsd:sequence>
              <xsd:element name="Value" maxOccurs="unbounded" minOccurs="0" nillable="true">
                <xsd:simpleType>
                  <xsd:restriction base="dms:Choice">
                    <xsd:enumeration value="English"/>
                    <xsd:enumeration value="Welsh"/>
                  </xsd:restriction>
                </xsd:simpleType>
              </xsd:element>
            </xsd:sequence>
          </xsd:extension>
        </xsd:complexContent>
      </xsd:complexType>
    </xsd:element>
    <xsd:element name="WJEC_x0020_Available_x0020_Online" ma:index="8" nillable="true" ma:displayName="WJEC Available Online" ma:default="0" ma:internalName="WJEC_x0020_Available_x0020_Online">
      <xsd:simpleType>
        <xsd:restriction base="dms:Boolean"/>
      </xsd:simpleType>
    </xsd:element>
    <xsd:element name="k48d8005054a4dd09ad49b7c837f0781" ma:index="12" nillable="true" ma:taxonomy="true" ma:internalName="k48d8005054a4dd09ad49b7c837f0781" ma:taxonomyFieldName="WJEC_x0020_Audiences" ma:displayName="WJEC Audiences" ma:default="" ma:fieldId="{448d8005-054a-4dd0-9ad4-9b7c837f0781}" ma:taxonomyMulti="true" ma:sspId="e1033d4c-53f7-4655-8cf6-8161ad0c09ed" ma:termSetId="b89074ec-3517-46a7-9614-0eff0543422f"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59de1963-ebd9-4991-80fe-8418a0c4d772}" ma:internalName="TaxCatchAll" ma:showField="CatchAllData" ma:web="684694db-19af-4efc-9f0d-c0ef77fa74f8">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59de1963-ebd9-4991-80fe-8418a0c4d772}" ma:internalName="TaxCatchAllLabel" ma:readOnly="true" ma:showField="CatchAllDataLabel" ma:web="684694db-19af-4efc-9f0d-c0ef77fa74f8">
      <xsd:complexType>
        <xsd:complexContent>
          <xsd:extension base="dms:MultiChoiceLookup">
            <xsd:sequence>
              <xsd:element name="Value" type="dms:Lookup" maxOccurs="unbounded" minOccurs="0" nillable="true"/>
            </xsd:sequence>
          </xsd:extension>
        </xsd:complexContent>
      </xsd:complexType>
    </xsd:element>
    <xsd:element name="aa87a6a0bdfe4bfb97a25745bc8270e2" ma:index="17" nillable="true" ma:taxonomy="true" ma:internalName="aa87a6a0bdfe4bfb97a25745bc8270e2" ma:taxonomyFieldName="WJEC_x0020_Department" ma:displayName="WJEC Department" ma:default="" ma:fieldId="{aa87a6a0-bdfe-4bfb-97a2-5745bc8270e2}" ma:taxonomyMulti="true" ma:sspId="e1033d4c-53f7-4655-8cf6-8161ad0c09ed" ma:termSetId="076cd7ee-ac20-4cd2-af1f-bceb730fade7" ma:anchorId="00000000-0000-0000-0000-000000000000" ma:open="false" ma:isKeyword="false">
      <xsd:complexType>
        <xsd:sequence>
          <xsd:element ref="pc:Terms" minOccurs="0" maxOccurs="1"/>
        </xsd:sequence>
      </xsd:complexType>
    </xsd:element>
    <xsd:element name="bd6821cb7d3c4b4ab1e70668a679dc90" ma:index="20" nillable="true" ma:taxonomy="true" ma:internalName="bd6821cb7d3c4b4ab1e70668a679dc90" ma:taxonomyFieldName="Level" ma:displayName="WJEC Level" ma:default="" ma:fieldId="{bd6821cb-7d3c-4b4a-b1e7-0668a679dc90}" ma:sspId="e1033d4c-53f7-4655-8cf6-8161ad0c09ed" ma:termSetId="fa8f317e-b53d-4085-af76-4ea65a528b00" ma:anchorId="00000000-0000-0000-0000-000000000000" ma:open="false" ma:isKeyword="false">
      <xsd:complexType>
        <xsd:sequence>
          <xsd:element ref="pc:Terms" minOccurs="0" maxOccurs="1"/>
        </xsd:sequence>
      </xsd:complexType>
    </xsd:element>
    <xsd:element name="i2be6ccaef284b9d8cadff396f0db8d6" ma:index="22" nillable="true" ma:taxonomy="true" ma:internalName="i2be6ccaef284b9d8cadff396f0db8d6" ma:taxonomyFieldName="WJEC_x0020_Subject" ma:displayName="WJEC Subject" ma:default="" ma:fieldId="{22be6cca-ef28-4b9d-8cad-ff396f0db8d6}" ma:sspId="e1033d4c-53f7-4655-8cf6-8161ad0c09ed" ma:termSetId="8c3126d1-d4d2-41e8-bc2c-f4f0690100a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ma:index="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k48d8005054a4dd09ad49b7c837f0781 xmlns="2f2f9355-f80e-4d7b-937a-0c27cfa03643">
      <Terms xmlns="http://schemas.microsoft.com/office/infopath/2007/PartnerControls"/>
    </k48d8005054a4dd09ad49b7c837f0781>
    <WJEC_x0020_Language xmlns="2f2f9355-f80e-4d7b-937a-0c27cfa03643">
      <Value>English</Value>
    </WJEC_x0020_Language>
    <WJEC_x0020_Available_x0020_Online xmlns="2f2f9355-f80e-4d7b-937a-0c27cfa03643">false</WJEC_x0020_Available_x0020_Online>
    <i2be6ccaef284b9d8cadff396f0db8d6 xmlns="2f2f9355-f80e-4d7b-937a-0c27cfa03643">
      <Terms xmlns="http://schemas.microsoft.com/office/infopath/2007/PartnerControls"/>
    </i2be6ccaef284b9d8cadff396f0db8d6>
    <TaxCatchAll xmlns="2f2f9355-f80e-4d7b-937a-0c27cfa03643"/>
    <bd6821cb7d3c4b4ab1e70668a679dc90 xmlns="2f2f9355-f80e-4d7b-937a-0c27cfa03643">
      <Terms xmlns="http://schemas.microsoft.com/office/infopath/2007/PartnerControls"/>
    </bd6821cb7d3c4b4ab1e70668a679dc90>
    <RoutingRuleDescription xmlns="http://schemas.microsoft.com/sharepoint/v3" xsi:nil="true"/>
    <PublishingExpirationDate xmlns="http://schemas.microsoft.com/sharepoint/v3" xsi:nil="true"/>
    <PublishingStartDate xmlns="http://schemas.microsoft.com/sharepoint/v3" xsi:nil="true"/>
    <aa87a6a0bdfe4bfb97a25745bc8270e2 xmlns="2f2f9355-f80e-4d7b-937a-0c27cfa03643">
      <Terms xmlns="http://schemas.microsoft.com/office/infopath/2007/PartnerControls"/>
    </aa87a6a0bdfe4bfb97a25745bc8270e2>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e1033d4c-53f7-4655-8cf6-8161ad0c09ed" ContentTypeId="0x0101003DB520055EDDB440B1956AA9AA49CCC9" PreviousValue="false"/>
</file>

<file path=customXml/itemProps1.xml><?xml version="1.0" encoding="utf-8"?>
<ds:datastoreItem xmlns:ds="http://schemas.openxmlformats.org/officeDocument/2006/customXml" ds:itemID="{3C88F23B-FA32-417D-86AD-2AC9086731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f2f9355-f80e-4d7b-937a-0c27cfa036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2AEEF8-77B9-40AD-9700-E33FFAF47879}">
  <ds:schemaRefs>
    <ds:schemaRef ds:uri="http://purl.org/dc/elements/1.1/"/>
    <ds:schemaRef ds:uri="http://schemas.microsoft.com/office/infopath/2007/PartnerControls"/>
    <ds:schemaRef ds:uri="2f2f9355-f80e-4d7b-937a-0c27cfa03643"/>
    <ds:schemaRef ds:uri="http://schemas.microsoft.com/office/2006/metadata/properties"/>
    <ds:schemaRef ds:uri="http://www.w3.org/XML/1998/namespace"/>
    <ds:schemaRef ds:uri="http://purl.org/dc/terms/"/>
    <ds:schemaRef ds:uri="http://schemas.openxmlformats.org/package/2006/metadata/core-properties"/>
    <ds:schemaRef ds:uri="http://purl.org/dc/dcmitype/"/>
    <ds:schemaRef ds:uri="http://schemas.microsoft.com/office/2006/documentManagement/types"/>
    <ds:schemaRef ds:uri="http://schemas.microsoft.com/sharepoint/v3"/>
  </ds:schemaRefs>
</ds:datastoreItem>
</file>

<file path=customXml/itemProps3.xml><?xml version="1.0" encoding="utf-8"?>
<ds:datastoreItem xmlns:ds="http://schemas.openxmlformats.org/officeDocument/2006/customXml" ds:itemID="{3E89082B-D18C-4A47-B446-999BC7B10EBC}">
  <ds:schemaRefs>
    <ds:schemaRef ds:uri="http://schemas.microsoft.com/sharepoint/v3/contenttype/forms"/>
  </ds:schemaRefs>
</ds:datastoreItem>
</file>

<file path=customXml/itemProps4.xml><?xml version="1.0" encoding="utf-8"?>
<ds:datastoreItem xmlns:ds="http://schemas.openxmlformats.org/officeDocument/2006/customXml" ds:itemID="{D4B694A9-0259-4B45-ABAC-A1F477190E65}">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159</TotalTime>
  <Words>86</Words>
  <Application>Microsoft Macintosh PowerPoint</Application>
  <PresentationFormat>On-screen Show (4:3)</PresentationFormat>
  <Paragraphs>59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Candidate 1  Portfolio  (Photography)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Candidate 1 Portfolio (Art &amp; Design)</dc:title>
  <dc:creator>WJEC</dc:creator>
  <cp:lastModifiedBy>Morris, Rhys</cp:lastModifiedBy>
  <cp:revision>27</cp:revision>
  <dcterms:created xsi:type="dcterms:W3CDTF">2011-10-31T13:01:02Z</dcterms:created>
  <dcterms:modified xsi:type="dcterms:W3CDTF">2012-10-03T10:58:55Z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0x0101003DB520055EDDB440B1956AA9AA49CCC9008AC6DD063BF8A843814C93602F2811A8</vt:lpwstr>
  </property>
  <property fmtid="{D5CDD505-2E9C-101B-9397-08002B2CF9AE}" pid="3" name="_Source">
    <vt:lpwstr>Q:\Art and Design\GCSE\Website - Show all documents\Teacher Guidance Notes\2011 CPD Exemplars\Photography\Photography 2 Candidates.pptx</vt:lpwstr>
  </property>
</Properties>
</file>