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5" r:id="rId13"/>
    <p:sldId id="266" r:id="rId14"/>
    <p:sldId id="268" r:id="rId15"/>
    <p:sldId id="264"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04" y="-16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9DC57-1492-47C9-BDF3-DDE1E0F28AE6}" type="datetimeFigureOut">
              <a:rPr lang="en-GB" smtClean="0"/>
              <a:pPr/>
              <a:t>02/10/2012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328A0-CE42-4F76-9A30-CC01664068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332656"/>
            <a:ext cx="6408712" cy="1470025"/>
          </a:xfrm>
        </p:spPr>
        <p:txBody>
          <a:bodyPr>
            <a:normAutofit/>
          </a:bodyPr>
          <a:lstStyle/>
          <a:p>
            <a:pPr algn="l"/>
            <a:r>
              <a:rPr lang="en-GB" sz="3200" b="1" smtClean="0"/>
              <a:t>Candidate 1 </a:t>
            </a:r>
            <a:r>
              <a:rPr lang="en-GB" sz="3200" b="1" dirty="0" smtClean="0"/>
              <a:t/>
            </a:r>
            <a:br>
              <a:rPr lang="en-GB" sz="3200" b="1" dirty="0" smtClean="0"/>
            </a:br>
            <a:r>
              <a:rPr lang="en-GB" sz="3200" b="1" dirty="0" smtClean="0"/>
              <a:t>Portfolio (Textiles)</a:t>
            </a:r>
            <a:endParaRPr lang="en-GB" sz="3200" b="1" dirty="0"/>
          </a:p>
        </p:txBody>
      </p:sp>
      <p:pic>
        <p:nvPicPr>
          <p:cNvPr id="1026"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470.JPG"/>
          <p:cNvPicPr>
            <a:picLocks noChangeAspect="1"/>
          </p:cNvPicPr>
          <p:nvPr/>
        </p:nvPicPr>
        <p:blipFill>
          <a:blip r:embed="rId3" cstate="print"/>
          <a:srcRect l="5113" t="1569" r="2751" b="5113"/>
          <a:stretch>
            <a:fillRect/>
          </a:stretch>
        </p:blipFill>
        <p:spPr>
          <a:xfrm>
            <a:off x="971600" y="1628800"/>
            <a:ext cx="7416824" cy="50079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9752"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7"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478.JPG"/>
          <p:cNvPicPr>
            <a:picLocks noChangeAspect="1"/>
          </p:cNvPicPr>
          <p:nvPr/>
        </p:nvPicPr>
        <p:blipFill>
          <a:blip r:embed="rId3" cstate="print"/>
          <a:srcRect t="5113" b="5113"/>
          <a:stretch>
            <a:fillRect/>
          </a:stretch>
        </p:blipFill>
        <p:spPr>
          <a:xfrm>
            <a:off x="755576" y="1628800"/>
            <a:ext cx="8172400" cy="48911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print"/>
          <a:srcRect/>
          <a:stretch>
            <a:fillRect/>
          </a:stretch>
        </p:blipFill>
        <p:spPr bwMode="auto">
          <a:xfrm>
            <a:off x="107504" y="116632"/>
            <a:ext cx="1584176" cy="1292354"/>
          </a:xfrm>
          <a:prstGeom prst="rect">
            <a:avLst/>
          </a:prstGeom>
          <a:noFill/>
          <a:ln w="9525">
            <a:noFill/>
            <a:miter lim="800000"/>
            <a:headEnd/>
            <a:tailEnd/>
          </a:ln>
        </p:spPr>
      </p:pic>
      <p:sp>
        <p:nvSpPr>
          <p:cNvPr id="6" name="Title 1"/>
          <p:cNvSpPr txBox="1">
            <a:spLocks/>
          </p:cNvSpPr>
          <p:nvPr/>
        </p:nvSpPr>
        <p:spPr>
          <a:xfrm>
            <a:off x="0" y="162880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sp>
        <p:nvSpPr>
          <p:cNvPr id="8" name="TextBox 7"/>
          <p:cNvSpPr txBox="1"/>
          <p:nvPr/>
        </p:nvSpPr>
        <p:spPr>
          <a:xfrm>
            <a:off x="179512" y="3068960"/>
            <a:ext cx="3312368" cy="1815882"/>
          </a:xfrm>
          <a:prstGeom prst="rect">
            <a:avLst/>
          </a:prstGeom>
          <a:noFill/>
        </p:spPr>
        <p:txBody>
          <a:bodyPr wrap="square" rtlCol="0">
            <a:spAutoFit/>
          </a:bodyPr>
          <a:lstStyle/>
          <a:p>
            <a:r>
              <a:rPr lang="en-GB" sz="2800" b="1" dirty="0" smtClean="0"/>
              <a:t>A01 – 30</a:t>
            </a:r>
          </a:p>
          <a:p>
            <a:r>
              <a:rPr lang="en-GB" sz="2800" b="1" dirty="0" smtClean="0"/>
              <a:t>A02 – 30</a:t>
            </a:r>
          </a:p>
          <a:p>
            <a:r>
              <a:rPr lang="en-GB" sz="2800" b="1" dirty="0" smtClean="0"/>
              <a:t>A03 – 30</a:t>
            </a:r>
          </a:p>
          <a:p>
            <a:r>
              <a:rPr lang="en-GB" sz="2800" b="1" dirty="0" smtClean="0"/>
              <a:t>AO4 - 30</a:t>
            </a:r>
            <a:endParaRPr lang="en-GB" sz="2800" b="1" dirty="0"/>
          </a:p>
        </p:txBody>
      </p:sp>
      <p:sp>
        <p:nvSpPr>
          <p:cNvPr id="9" name="TextBox 8"/>
          <p:cNvSpPr txBox="1"/>
          <p:nvPr/>
        </p:nvSpPr>
        <p:spPr>
          <a:xfrm>
            <a:off x="179512" y="4869160"/>
            <a:ext cx="3240360" cy="523220"/>
          </a:xfrm>
          <a:prstGeom prst="rect">
            <a:avLst/>
          </a:prstGeom>
          <a:noFill/>
        </p:spPr>
        <p:txBody>
          <a:bodyPr wrap="square" rtlCol="0">
            <a:spAutoFit/>
          </a:bodyPr>
          <a:lstStyle/>
          <a:p>
            <a:r>
              <a:rPr lang="en-GB" sz="2800" b="1" dirty="0" smtClean="0"/>
              <a:t>Total – 120</a:t>
            </a:r>
            <a:endParaRPr lang="en-GB" sz="2800" b="1" dirty="0"/>
          </a:p>
        </p:txBody>
      </p:sp>
      <p:pic>
        <p:nvPicPr>
          <p:cNvPr id="10" name="Picture 9" descr="IMG_1480.JPG"/>
          <p:cNvPicPr>
            <a:picLocks noChangeAspect="1"/>
          </p:cNvPicPr>
          <p:nvPr/>
        </p:nvPicPr>
        <p:blipFill>
          <a:blip r:embed="rId3" cstate="print"/>
          <a:srcRect l="9051" r="4326"/>
          <a:stretch>
            <a:fillRect/>
          </a:stretch>
        </p:blipFill>
        <p:spPr>
          <a:xfrm rot="16200000">
            <a:off x="3306626" y="1020626"/>
            <a:ext cx="6597351" cy="50773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785395"/>
          </a:xfrm>
        </p:spPr>
        <p:txBody>
          <a:bodyPr>
            <a:normAutofit fontScale="40000" lnSpcReduction="20000"/>
          </a:bodyPr>
          <a:lstStyle/>
          <a:p>
            <a:pPr>
              <a:buNone/>
            </a:pPr>
            <a:r>
              <a:rPr lang="en-GB" dirty="0" smtClean="0"/>
              <a:t>	</a:t>
            </a:r>
            <a:r>
              <a:rPr lang="en-GB" sz="3500" dirty="0" smtClean="0">
                <a:latin typeface="Arial" pitchFamily="34" charset="0"/>
                <a:cs typeface="Arial" pitchFamily="34" charset="0"/>
              </a:rPr>
              <a:t>This Textile Endorsed candidate has carefully selected the appropriate work to provide an equal balance of evidence across the Assessment Objectives. The Candidate Portfolio is  presented in the format of six A1 boards together with a 'Daydream Blanket’ outcome of an exceptional standard .</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Contextual Understanding</a:t>
            </a:r>
            <a:r>
              <a:rPr lang="en-GB" sz="3500" dirty="0" smtClean="0">
                <a:latin typeface="Arial" pitchFamily="34" charset="0"/>
                <a:cs typeface="Arial" pitchFamily="34" charset="0"/>
              </a:rPr>
              <a:t>: The candidate has broadly investigated the work of other cultures, which she has channelled into references to appropriate artists to inform her exploration and development of ideas. There is evidence of a genuine depth of understanding of the work of Aboriginal art in particular and textile artists in the production of ‘capping’ specifically.</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Creative Making</a:t>
            </a:r>
            <a:r>
              <a:rPr lang="en-GB" sz="3500" dirty="0" smtClean="0">
                <a:latin typeface="Arial" pitchFamily="34" charset="0"/>
                <a:cs typeface="Arial" pitchFamily="34" charset="0"/>
              </a:rPr>
              <a:t>: Experimentation via sketches, collage and painting has influenced the various stages of the work and the portfolio work clearly shows a purposeful progression of ideas and skills, which have facilitated a particularly strong final outcome.</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Reflective Recording</a:t>
            </a:r>
            <a:r>
              <a:rPr lang="en-GB" sz="3500" dirty="0" smtClean="0">
                <a:latin typeface="Arial" pitchFamily="34" charset="0"/>
                <a:cs typeface="Arial" pitchFamily="34" charset="0"/>
              </a:rPr>
              <a:t>: The</a:t>
            </a:r>
            <a:r>
              <a:rPr lang="en-GB" sz="3500" b="1" dirty="0" smtClean="0">
                <a:latin typeface="Arial" pitchFamily="34" charset="0"/>
                <a:cs typeface="Arial" pitchFamily="34" charset="0"/>
              </a:rPr>
              <a:t> </a:t>
            </a:r>
            <a:r>
              <a:rPr lang="en-GB" sz="3500" dirty="0" smtClean="0">
                <a:latin typeface="Arial" pitchFamily="34" charset="0"/>
                <a:cs typeface="Arial" pitchFamily="34" charset="0"/>
              </a:rPr>
              <a:t>candidate has relied upon appropriate and relevant secondary sourced research and imagery which are suitable to her lines of enquiry and she has done so with excellent results. The final outcome demonstrates clear development from initial research and ideas and the utilisation of suitable and diverse methods to explain and present ideas.</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Personal Presentation</a:t>
            </a:r>
            <a:r>
              <a:rPr lang="en-GB" sz="3500" dirty="0" smtClean="0">
                <a:latin typeface="Arial" pitchFamily="34" charset="0"/>
                <a:cs typeface="Arial" pitchFamily="34" charset="0"/>
              </a:rPr>
              <a:t>: Throughout each stage in the development of ideas, it is clear this candidate has incorporated and developed her own original and imaginative ideas and outcomes. Each stage of design development and experimentation with media and techniques presents clear connections with the work of others. Her presentation is personal and compact, and she has followed her initial plan with focus. A high degree of technical skill has been applied to her finished textile outcome</a:t>
            </a:r>
            <a:endParaRPr lang="en-GB" sz="3500" dirty="0">
              <a:latin typeface="Arial" pitchFamily="34" charset="0"/>
              <a:cs typeface="Arial" pitchFamily="34" charset="0"/>
            </a:endParaRPr>
          </a:p>
        </p:txBody>
      </p:sp>
      <p:pic>
        <p:nvPicPr>
          <p:cNvPr id="4" name="Picture 2" descr="English Logo 50%"/>
          <p:cNvPicPr>
            <a:picLocks noChangeAspect="1" noChangeArrowheads="1"/>
          </p:cNvPicPr>
          <p:nvPr/>
        </p:nvPicPr>
        <p:blipFill>
          <a:blip r:embed="rId2" cstate="print"/>
          <a:srcRect/>
          <a:stretch>
            <a:fillRect/>
          </a:stretch>
        </p:blipFill>
        <p:spPr bwMode="auto">
          <a:xfrm>
            <a:off x="107504" y="116632"/>
            <a:ext cx="1584176" cy="1292354"/>
          </a:xfrm>
          <a:prstGeom prst="rect">
            <a:avLst/>
          </a:prstGeom>
          <a:noFill/>
          <a:ln w="9525">
            <a:noFill/>
            <a:miter lim="800000"/>
            <a:headEnd/>
            <a:tailEnd/>
          </a:ln>
        </p:spPr>
      </p:pic>
      <p:sp>
        <p:nvSpPr>
          <p:cNvPr id="5" name="Title 1"/>
          <p:cNvSpPr txBox="1">
            <a:spLocks/>
          </p:cNvSpPr>
          <p:nvPr/>
        </p:nvSpPr>
        <p:spPr>
          <a:xfrm>
            <a:off x="2411760"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r>
              <a:rPr lang="en-GB" sz="3200" b="1" dirty="0" smtClean="0">
                <a:latin typeface="+mj-lt"/>
                <a:ea typeface="+mj-ea"/>
                <a:cs typeface="+mj-cs"/>
              </a:rPr>
              <a:t>Textiles</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5"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471.JPG"/>
          <p:cNvPicPr>
            <a:picLocks noChangeAspect="1"/>
          </p:cNvPicPr>
          <p:nvPr/>
        </p:nvPicPr>
        <p:blipFill>
          <a:blip r:embed="rId3" cstate="print"/>
          <a:srcRect l="5900" t="1569" r="1963" b="1569"/>
          <a:stretch>
            <a:fillRect/>
          </a:stretch>
        </p:blipFill>
        <p:spPr>
          <a:xfrm>
            <a:off x="1115616" y="1628800"/>
            <a:ext cx="7192019" cy="50405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sp>
        <p:nvSpPr>
          <p:cNvPr id="6"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8" name="Picture 7" descr="IMG_1472.JPG"/>
          <p:cNvPicPr>
            <a:picLocks noChangeAspect="1"/>
          </p:cNvPicPr>
          <p:nvPr/>
        </p:nvPicPr>
        <p:blipFill>
          <a:blip r:embed="rId3" cstate="print"/>
          <a:stretch>
            <a:fillRect/>
          </a:stretch>
        </p:blipFill>
        <p:spPr>
          <a:xfrm>
            <a:off x="827584" y="1817440"/>
            <a:ext cx="7560840" cy="50405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sp>
        <p:nvSpPr>
          <p:cNvPr id="5"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7" name="Picture 6" descr="IMG_1473.JPG"/>
          <p:cNvPicPr>
            <a:picLocks noChangeAspect="1"/>
          </p:cNvPicPr>
          <p:nvPr/>
        </p:nvPicPr>
        <p:blipFill>
          <a:blip r:embed="rId3" cstate="print"/>
          <a:stretch>
            <a:fillRect/>
          </a:stretch>
        </p:blipFill>
        <p:spPr>
          <a:xfrm>
            <a:off x="755576" y="1772816"/>
            <a:ext cx="7344816" cy="48965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5"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474.JPG"/>
          <p:cNvPicPr>
            <a:picLocks noChangeAspect="1"/>
          </p:cNvPicPr>
          <p:nvPr/>
        </p:nvPicPr>
        <p:blipFill>
          <a:blip r:embed="rId3" cstate="print"/>
          <a:srcRect l="4326" b="3673"/>
          <a:stretch>
            <a:fillRect/>
          </a:stretch>
        </p:blipFill>
        <p:spPr>
          <a:xfrm>
            <a:off x="899592" y="1721768"/>
            <a:ext cx="7371086" cy="49475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sp>
        <p:nvSpPr>
          <p:cNvPr id="5" name="Title 1"/>
          <p:cNvSpPr txBox="1">
            <a:spLocks/>
          </p:cNvSpPr>
          <p:nvPr/>
        </p:nvSpPr>
        <p:spPr>
          <a:xfrm>
            <a:off x="2339752" y="260648"/>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7" name="Picture 6" descr="IMG_1475.JPG"/>
          <p:cNvPicPr>
            <a:picLocks noChangeAspect="1"/>
          </p:cNvPicPr>
          <p:nvPr/>
        </p:nvPicPr>
        <p:blipFill>
          <a:blip r:embed="rId3" cstate="print"/>
          <a:stretch>
            <a:fillRect/>
          </a:stretch>
        </p:blipFill>
        <p:spPr>
          <a:xfrm>
            <a:off x="1043608" y="1628800"/>
            <a:ext cx="7488832" cy="49925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24944"/>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7"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476.JPG"/>
          <p:cNvPicPr>
            <a:picLocks noChangeAspect="1"/>
          </p:cNvPicPr>
          <p:nvPr/>
        </p:nvPicPr>
        <p:blipFill>
          <a:blip r:embed="rId3" cstate="print"/>
          <a:srcRect t="3932" r="6688"/>
          <a:stretch>
            <a:fillRect/>
          </a:stretch>
        </p:blipFill>
        <p:spPr>
          <a:xfrm rot="16200000">
            <a:off x="3350460" y="1077525"/>
            <a:ext cx="6871067" cy="47160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411760"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7"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9" name="Picture 8" descr="IMG_1477.JPG"/>
          <p:cNvPicPr>
            <a:picLocks noChangeAspect="1"/>
          </p:cNvPicPr>
          <p:nvPr/>
        </p:nvPicPr>
        <p:blipFill>
          <a:blip r:embed="rId3" cstate="print"/>
          <a:srcRect t="14563" b="12201"/>
          <a:stretch>
            <a:fillRect/>
          </a:stretch>
        </p:blipFill>
        <p:spPr>
          <a:xfrm>
            <a:off x="0" y="1772816"/>
            <a:ext cx="9144000" cy="44644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9752"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(Textiles)</a:t>
            </a:r>
          </a:p>
        </p:txBody>
      </p:sp>
      <p:pic>
        <p:nvPicPr>
          <p:cNvPr id="7"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9" name="Picture 8" descr="IMG_1479.JPG"/>
          <p:cNvPicPr>
            <a:picLocks noChangeAspect="1"/>
          </p:cNvPicPr>
          <p:nvPr/>
        </p:nvPicPr>
        <p:blipFill>
          <a:blip r:embed="rId3" cstate="print"/>
          <a:stretch>
            <a:fillRect/>
          </a:stretch>
        </p:blipFill>
        <p:spPr>
          <a:xfrm>
            <a:off x="1043608" y="1916832"/>
            <a:ext cx="6624736" cy="441649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3.xml><?xml version="1.0" encoding="utf-8"?>
<ct:contentTypeSchema xmlns:ct="http://schemas.microsoft.com/office/2006/metadata/contentType" xmlns:ma="http://schemas.microsoft.com/office/2006/metadata/properties/metaAttributes" ct:_="" ma:_="" ma:contentTypeName="Report" ma:contentTypeID="0x0101003DB520055EDDB440B1956AA9AA49CCC9008AC6DD063BF8A843814C93602F2811A8" ma:contentTypeVersion="3" ma:contentTypeDescription="" ma:contentTypeScope="" ma:versionID="ed67c02b7ba8b53eaf33bd4995d14b9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0b3018bc0c491f01e46714ca73d4a17f"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59de1963-ebd9-4991-80fe-8418a0c4d772}" ma:internalName="TaxCatchAll" ma:showField="CatchAllData"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59de1963-ebd9-4991-80fe-8418a0c4d772}" ma:internalName="TaxCatchAllLabel" ma:readOnly="true" ma:showField="CatchAllDataLabel"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1033d4c-53f7-4655-8cf6-8161ad0c09ed" ContentTypeId="0x0101003DB520055EDDB440B1956AA9AA49CCC9" PreviousValue="false"/>
</file>

<file path=customXml/itemProps1.xml><?xml version="1.0" encoding="utf-8"?>
<ds:datastoreItem xmlns:ds="http://schemas.openxmlformats.org/officeDocument/2006/customXml" ds:itemID="{952AF3B9-0527-4988-82C6-1E5FA25FCA6B}">
  <ds:schemaRefs>
    <ds:schemaRef ds:uri="http://schemas.microsoft.com/sharepoint/v3/contenttype/forms"/>
  </ds:schemaRefs>
</ds:datastoreItem>
</file>

<file path=customXml/itemProps2.xml><?xml version="1.0" encoding="utf-8"?>
<ds:datastoreItem xmlns:ds="http://schemas.openxmlformats.org/officeDocument/2006/customXml" ds:itemID="{45C140A4-1E7D-4329-BFF3-5B65703F4E88}">
  <ds:schemaRefs>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sharepoint/v3"/>
    <ds:schemaRef ds:uri="2f2f9355-f80e-4d7b-937a-0c27cfa0364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1DAB5DC-99DB-470E-9FB2-03E89092E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2f9355-f80e-4d7b-937a-0c27cfa03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F1430FB-A0F6-49BE-9B3F-B3A59CDB411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110</TotalTime>
  <Words>39</Words>
  <Application>Microsoft Macintosh PowerPoint</Application>
  <PresentationFormat>On-screen Show (4:3)</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Candidate 1  Portfolio (Textiles)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1 Portfolio (Art &amp; Design)</dc:title>
  <dc:creator>WJEC</dc:creator>
  <cp:lastModifiedBy>Morris, Rhys</cp:lastModifiedBy>
  <cp:revision>13</cp:revision>
  <dcterms:created xsi:type="dcterms:W3CDTF">2011-10-31T13:01:02Z</dcterms:created>
  <dcterms:modified xsi:type="dcterms:W3CDTF">2012-10-02T13:44:42Z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0x0101003DB520055EDDB440B1956AA9AA49CCC9008AC6DD063BF8A843814C93602F2811A8</vt:lpwstr>
  </property>
  <property fmtid="{D5CDD505-2E9C-101B-9397-08002B2CF9AE}" pid="3" name="_Source">
    <vt:lpwstr>Q:\Art and Design\GCSE\Website - Show all documents\Teacher Guidance Notes\2011 CPD Exemplars\Textile Design\Textile Design 1 Candidate.pptx</vt:lpwstr>
  </property>
</Properties>
</file>