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259" r:id="rId9"/>
    <p:sldId id="260" r:id="rId10"/>
    <p:sldId id="264"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04" y="-16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9DC57-1492-47C9-BDF3-DDE1E0F28AE6}" type="datetimeFigureOut">
              <a:rPr lang="en-GB" smtClean="0"/>
              <a:pPr/>
              <a:t>03/10/2012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9DC57-1492-47C9-BDF3-DDE1E0F28AE6}" type="datetimeFigureOut">
              <a:rPr lang="en-GB" smtClean="0"/>
              <a:pPr/>
              <a:t>03/10/2012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328A0-CE42-4F76-9A30-CC016640685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332656"/>
            <a:ext cx="6408712" cy="1470025"/>
          </a:xfrm>
        </p:spPr>
        <p:txBody>
          <a:bodyPr>
            <a:normAutofit/>
          </a:bodyPr>
          <a:lstStyle/>
          <a:p>
            <a:pPr algn="l"/>
            <a:r>
              <a:rPr lang="en-GB" sz="3200" b="1" dirty="0" smtClean="0"/>
              <a:t>Candidate 1 </a:t>
            </a:r>
            <a:br>
              <a:rPr lang="en-GB" sz="3200" b="1" dirty="0" smtClean="0"/>
            </a:br>
            <a:r>
              <a:rPr lang="en-GB" sz="3200" b="1" dirty="0" smtClean="0"/>
              <a:t>Portfolio (Graphic Communication)</a:t>
            </a:r>
            <a:endParaRPr lang="en-GB" sz="3200" b="1" dirty="0"/>
          </a:p>
        </p:txBody>
      </p:sp>
      <p:pic>
        <p:nvPicPr>
          <p:cNvPr id="1026"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P104067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259632" y="1628800"/>
            <a:ext cx="7128792" cy="50252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8" name="Picture 7" descr="IMG_145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99592" y="1628800"/>
            <a:ext cx="7200800" cy="5016219"/>
          </a:xfrm>
          <a:prstGeom prst="rect">
            <a:avLst/>
          </a:prstGeom>
        </p:spPr>
      </p:pic>
      <p:sp>
        <p:nvSpPr>
          <p:cNvPr id="7" name="Title 1"/>
          <p:cNvSpPr txBox="1">
            <a:spLocks/>
          </p:cNvSpPr>
          <p:nvPr/>
        </p:nvSpPr>
        <p:spPr>
          <a:xfrm>
            <a:off x="2123728" y="188640"/>
            <a:ext cx="6408712" cy="1470025"/>
          </a:xfrm>
          <a:prstGeom prst="rect">
            <a:avLst/>
          </a:prstGeom>
        </p:spPr>
        <p:txBody>
          <a:bodyPr vert="horz" lIns="91440" tIns="45720" rIns="91440" bIns="45720" rtlCol="0" anchor="ctr">
            <a:normAutofit/>
          </a:bodyPr>
          <a:lstStyle/>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2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a:t>
            </a:r>
            <a:r>
              <a:rPr lang="en-GB" sz="3200" b="1" dirty="0" smtClean="0"/>
              <a:t>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IMG_1459.JPG"/>
          <p:cNvPicPr>
            <a:picLocks noChangeAspect="1"/>
          </p:cNvPicPr>
          <p:nvPr/>
        </p:nvPicPr>
        <p:blipFill>
          <a:blip r:embed="rId3" cstate="email">
            <a:extLst>
              <a:ext uri="{28A0092B-C50C-407E-A947-70E740481C1C}">
                <a14:useLocalDpi xmlns:a14="http://schemas.microsoft.com/office/drawing/2010/main"/>
              </a:ext>
            </a:extLst>
          </a:blip>
          <a:srcRect l="-2817" b="-2639"/>
          <a:stretch>
            <a:fillRect/>
          </a:stretch>
        </p:blipFill>
        <p:spPr>
          <a:xfrm>
            <a:off x="179512" y="1700808"/>
            <a:ext cx="8444729" cy="5013176"/>
          </a:xfrm>
          <a:prstGeom prst="rect">
            <a:avLst/>
          </a:prstGeom>
        </p:spPr>
      </p:pic>
      <p:sp>
        <p:nvSpPr>
          <p:cNvPr id="6" name="Title 1"/>
          <p:cNvSpPr txBox="1">
            <a:spLocks/>
          </p:cNvSpPr>
          <p:nvPr/>
        </p:nvSpPr>
        <p:spPr>
          <a:xfrm>
            <a:off x="2339752" y="260648"/>
            <a:ext cx="6408712" cy="1470025"/>
          </a:xfrm>
          <a:prstGeom prst="rect">
            <a:avLst/>
          </a:prstGeom>
        </p:spPr>
        <p:txBody>
          <a:bodyPr vert="horz" lIns="91440" tIns="45720" rIns="91440" bIns="45720" rtlCol="0" anchor="ctr">
            <a:normAutofit/>
          </a:bodyPr>
          <a:lstStyle/>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2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a:t>
            </a:r>
            <a:r>
              <a:rPr lang="en-GB" sz="3200" b="1" dirty="0" smtClean="0"/>
              <a:t>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IMG_146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15616" y="1844824"/>
            <a:ext cx="6480720" cy="4729656"/>
          </a:xfrm>
          <a:prstGeom prst="rect">
            <a:avLst/>
          </a:prstGeom>
        </p:spPr>
      </p:pic>
      <p:sp>
        <p:nvSpPr>
          <p:cNvPr id="6" name="Title 1"/>
          <p:cNvSpPr txBox="1">
            <a:spLocks/>
          </p:cNvSpPr>
          <p:nvPr/>
        </p:nvSpPr>
        <p:spPr>
          <a:xfrm>
            <a:off x="2123728" y="260648"/>
            <a:ext cx="6408712" cy="1470025"/>
          </a:xfrm>
          <a:prstGeom prst="rect">
            <a:avLst/>
          </a:prstGeom>
        </p:spPr>
        <p:txBody>
          <a:bodyPr vert="horz" lIns="91440" tIns="45720" rIns="91440" bIns="45720" rtlCol="0" anchor="ctr">
            <a:normAutofit/>
          </a:bodyPr>
          <a:lstStyle/>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2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a:t>
            </a:r>
            <a:r>
              <a:rPr lang="en-GB" sz="3200" b="1" dirty="0" smtClean="0"/>
              <a:t>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IMG_146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15616" y="1700808"/>
            <a:ext cx="7128792" cy="4930748"/>
          </a:xfrm>
          <a:prstGeom prst="rect">
            <a:avLst/>
          </a:prstGeom>
        </p:spPr>
      </p:pic>
      <p:sp>
        <p:nvSpPr>
          <p:cNvPr id="6" name="Title 1"/>
          <p:cNvSpPr txBox="1">
            <a:spLocks/>
          </p:cNvSpPr>
          <p:nvPr/>
        </p:nvSpPr>
        <p:spPr>
          <a:xfrm>
            <a:off x="2051720" y="188640"/>
            <a:ext cx="6408712" cy="1470025"/>
          </a:xfrm>
          <a:prstGeom prst="rect">
            <a:avLst/>
          </a:prstGeom>
        </p:spPr>
        <p:txBody>
          <a:bodyPr vert="horz" lIns="91440" tIns="45720" rIns="91440" bIns="45720" rtlCol="0" anchor="ctr">
            <a:normAutofit/>
          </a:bodyPr>
          <a:lstStyle/>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2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a:t>
            </a:r>
            <a:r>
              <a:rPr lang="en-GB" sz="3200" b="1" dirty="0" smtClean="0"/>
              <a:t>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46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43608" y="1628800"/>
            <a:ext cx="6840760" cy="4711001"/>
          </a:xfrm>
          <a:prstGeom prst="rect">
            <a:avLst/>
          </a:prstGeom>
        </p:spPr>
      </p:pic>
      <p:sp>
        <p:nvSpPr>
          <p:cNvPr id="8" name="Title 1"/>
          <p:cNvSpPr txBox="1">
            <a:spLocks/>
          </p:cNvSpPr>
          <p:nvPr/>
        </p:nvSpPr>
        <p:spPr>
          <a:xfrm>
            <a:off x="2051720" y="188640"/>
            <a:ext cx="6408712" cy="1470025"/>
          </a:xfrm>
          <a:prstGeom prst="rect">
            <a:avLst/>
          </a:prstGeom>
        </p:spPr>
        <p:txBody>
          <a:bodyPr vert="horz" lIns="91440" tIns="45720" rIns="91440" bIns="45720" rtlCol="0" anchor="ctr">
            <a:normAutofit/>
          </a:bodyPr>
          <a:lstStyle/>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2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a:t>
            </a:r>
            <a:r>
              <a:rPr lang="en-GB" sz="3200" b="1" dirty="0" smtClean="0"/>
              <a:t>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8" name="Picture 7" descr="IMG_146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1600" y="1628800"/>
            <a:ext cx="7200800" cy="4959680"/>
          </a:xfrm>
          <a:prstGeom prst="rect">
            <a:avLst/>
          </a:prstGeom>
        </p:spPr>
      </p:pic>
      <p:sp>
        <p:nvSpPr>
          <p:cNvPr id="5" name="Title 1"/>
          <p:cNvSpPr txBox="1">
            <a:spLocks/>
          </p:cNvSpPr>
          <p:nvPr/>
        </p:nvSpPr>
        <p:spPr>
          <a:xfrm>
            <a:off x="2123728" y="188640"/>
            <a:ext cx="6408712" cy="1470025"/>
          </a:xfrm>
          <a:prstGeom prst="rect">
            <a:avLst/>
          </a:prstGeom>
        </p:spPr>
        <p:txBody>
          <a:bodyPr vert="horz" lIns="91440" tIns="45720" rIns="91440" bIns="45720" rtlCol="0" anchor="ctr">
            <a:normAutofit/>
          </a:bodyPr>
          <a:lstStyle/>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2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 </a:t>
            </a:r>
            <a:r>
              <a:rPr lang="en-GB" sz="3200" b="1" dirty="0" smtClean="0"/>
              <a:t>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8" name="Picture 7" descr="IMG_146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556792"/>
            <a:ext cx="7596336" cy="5064224"/>
          </a:xfrm>
          <a:prstGeom prst="rect">
            <a:avLst/>
          </a:prstGeom>
        </p:spPr>
      </p:pic>
      <p:sp>
        <p:nvSpPr>
          <p:cNvPr id="5" name="Title 1"/>
          <p:cNvSpPr txBox="1">
            <a:spLocks/>
          </p:cNvSpPr>
          <p:nvPr/>
        </p:nvSpPr>
        <p:spPr>
          <a:xfrm>
            <a:off x="2123728" y="188640"/>
            <a:ext cx="6408712" cy="1470025"/>
          </a:xfrm>
          <a:prstGeom prst="rect">
            <a:avLst/>
          </a:prstGeom>
        </p:spPr>
        <p:txBody>
          <a:bodyPr vert="horz" lIns="91440" tIns="45720" rIns="91440" bIns="45720" rtlCol="0" anchor="ctr">
            <a:normAutofit/>
          </a:bodyPr>
          <a:lstStyle/>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2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 </a:t>
            </a:r>
            <a:r>
              <a:rPr lang="en-GB" sz="3200" b="1" dirty="0" smtClean="0"/>
              <a:t>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8" name="Picture 7" descr="IMG_146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99592" y="1649760"/>
            <a:ext cx="7344816" cy="5019600"/>
          </a:xfrm>
          <a:prstGeom prst="rect">
            <a:avLst/>
          </a:prstGeom>
        </p:spPr>
      </p:pic>
      <p:sp>
        <p:nvSpPr>
          <p:cNvPr id="5" name="Title 1"/>
          <p:cNvSpPr txBox="1">
            <a:spLocks/>
          </p:cNvSpPr>
          <p:nvPr/>
        </p:nvSpPr>
        <p:spPr>
          <a:xfrm>
            <a:off x="2123728" y="188640"/>
            <a:ext cx="6408712" cy="1470025"/>
          </a:xfrm>
          <a:prstGeom prst="rect">
            <a:avLst/>
          </a:prstGeom>
        </p:spPr>
        <p:txBody>
          <a:bodyPr vert="horz" lIns="91440" tIns="45720" rIns="91440" bIns="45720" rtlCol="0" anchor="ctr">
            <a:normAutofit/>
          </a:bodyPr>
          <a:lstStyle/>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2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 </a:t>
            </a:r>
            <a:r>
              <a:rPr lang="en-GB" sz="3200" b="1" dirty="0" smtClean="0"/>
              <a:t>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8" name="Picture 7" descr="IMG_146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55576" y="1628800"/>
            <a:ext cx="7632848" cy="4968337"/>
          </a:xfrm>
          <a:prstGeom prst="rect">
            <a:avLst/>
          </a:prstGeom>
        </p:spPr>
      </p:pic>
      <p:sp>
        <p:nvSpPr>
          <p:cNvPr id="5" name="Title 1"/>
          <p:cNvSpPr txBox="1">
            <a:spLocks/>
          </p:cNvSpPr>
          <p:nvPr/>
        </p:nvSpPr>
        <p:spPr>
          <a:xfrm>
            <a:off x="2051720" y="188640"/>
            <a:ext cx="6408712" cy="1470025"/>
          </a:xfrm>
          <a:prstGeom prst="rect">
            <a:avLst/>
          </a:prstGeom>
        </p:spPr>
        <p:txBody>
          <a:bodyPr vert="horz" lIns="91440" tIns="45720" rIns="91440" bIns="45720" rtlCol="0" anchor="ctr">
            <a:normAutofit/>
          </a:bodyPr>
          <a:lstStyle/>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2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lang="en-GB" sz="3200" b="1" dirty="0" smtClean="0"/>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 )</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46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200000">
            <a:off x="3349023" y="1078961"/>
            <a:ext cx="6873938" cy="4716016"/>
          </a:xfrm>
          <a:prstGeom prst="rect">
            <a:avLst/>
          </a:prstGeom>
        </p:spPr>
      </p:pic>
      <p:sp>
        <p:nvSpPr>
          <p:cNvPr id="8" name="Title 1"/>
          <p:cNvSpPr txBox="1">
            <a:spLocks/>
          </p:cNvSpPr>
          <p:nvPr/>
        </p:nvSpPr>
        <p:spPr>
          <a:xfrm>
            <a:off x="0" y="2852936"/>
            <a:ext cx="4427984" cy="1470025"/>
          </a:xfrm>
          <a:prstGeom prst="rect">
            <a:avLst/>
          </a:prstGeom>
        </p:spPr>
        <p:txBody>
          <a:bodyPr vert="horz" lIns="91440" tIns="45720" rIns="91440" bIns="45720" rtlCol="0" anchor="ctr">
            <a:normAutofit fontScale="92500"/>
          </a:bodyPr>
          <a:lstStyle/>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2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t>
            </a:r>
          </a:p>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(Graphic</a:t>
            </a:r>
            <a:r>
              <a:rPr kumimoji="0" lang="en-GB" sz="3200" b="1" i="0" u="none" strike="noStrike" kern="1200" cap="none" spc="0" normalizeH="0" noProof="0" dirty="0" smtClean="0">
                <a:ln>
                  <a:noFill/>
                </a:ln>
                <a:solidFill>
                  <a:schemeClr val="tx1"/>
                </a:solidFill>
                <a:effectLst/>
                <a:uLnTx/>
                <a:uFillTx/>
                <a:latin typeface="+mj-lt"/>
                <a:ea typeface="+mj-ea"/>
                <a:cs typeface="+mj-cs"/>
              </a:rPr>
              <a:t> </a:t>
            </a:r>
            <a:r>
              <a:rPr lang="en-GB" sz="3200" b="1" dirty="0" smtClean="0"/>
              <a:t>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8" name="Picture 7" descr="P104068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143250" y="857250"/>
            <a:ext cx="6858000" cy="5143500"/>
          </a:xfrm>
          <a:prstGeom prst="rect">
            <a:avLst/>
          </a:prstGeom>
        </p:spPr>
      </p:pic>
      <p:sp>
        <p:nvSpPr>
          <p:cNvPr id="6" name="Title 1"/>
          <p:cNvSpPr txBox="1">
            <a:spLocks/>
          </p:cNvSpPr>
          <p:nvPr/>
        </p:nvSpPr>
        <p:spPr>
          <a:xfrm>
            <a:off x="0" y="2996952"/>
            <a:ext cx="4067944" cy="1470025"/>
          </a:xfrm>
          <a:prstGeom prst="rect">
            <a:avLst/>
          </a:prstGeom>
        </p:spPr>
        <p:txBody>
          <a:bodyPr vert="horz" lIns="91440" tIns="45720" rIns="91440" bIns="45720" rtlCol="0" anchor="ctr">
            <a:normAutofit fontScale="85000" lnSpcReduction="10000"/>
          </a:bodyPr>
          <a:lstStyle/>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t>
            </a:r>
          </a:p>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(Graphic</a:t>
            </a:r>
            <a:r>
              <a:rPr lang="en-GB" sz="3200" b="1" dirty="0" smtClean="0"/>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6632"/>
            <a:ext cx="1584176" cy="1292354"/>
          </a:xfrm>
          <a:prstGeom prst="rect">
            <a:avLst/>
          </a:prstGeom>
          <a:noFill/>
          <a:ln w="9525">
            <a:noFill/>
            <a:miter lim="800000"/>
            <a:headEnd/>
            <a:tailEnd/>
          </a:ln>
        </p:spPr>
      </p:pic>
      <p:sp>
        <p:nvSpPr>
          <p:cNvPr id="8" name="TextBox 7"/>
          <p:cNvSpPr txBox="1"/>
          <p:nvPr/>
        </p:nvSpPr>
        <p:spPr>
          <a:xfrm>
            <a:off x="251520" y="3068960"/>
            <a:ext cx="3312368" cy="1815882"/>
          </a:xfrm>
          <a:prstGeom prst="rect">
            <a:avLst/>
          </a:prstGeom>
          <a:noFill/>
        </p:spPr>
        <p:txBody>
          <a:bodyPr wrap="square" rtlCol="0">
            <a:spAutoFit/>
          </a:bodyPr>
          <a:lstStyle/>
          <a:p>
            <a:r>
              <a:rPr lang="en-GB" sz="2800" b="1" dirty="0" smtClean="0"/>
              <a:t>A01 – 30</a:t>
            </a:r>
          </a:p>
          <a:p>
            <a:r>
              <a:rPr lang="en-GB" sz="2800" b="1" dirty="0" smtClean="0"/>
              <a:t>A02 – 30</a:t>
            </a:r>
          </a:p>
          <a:p>
            <a:r>
              <a:rPr lang="en-GB" sz="2800" b="1" dirty="0" smtClean="0"/>
              <a:t>A03 – 30</a:t>
            </a:r>
          </a:p>
          <a:p>
            <a:r>
              <a:rPr lang="en-GB" sz="2800" b="1" dirty="0" smtClean="0"/>
              <a:t>AO4 - 30</a:t>
            </a:r>
            <a:endParaRPr lang="en-GB" sz="2800" b="1" dirty="0"/>
          </a:p>
        </p:txBody>
      </p:sp>
      <p:sp>
        <p:nvSpPr>
          <p:cNvPr id="9" name="TextBox 8"/>
          <p:cNvSpPr txBox="1"/>
          <p:nvPr/>
        </p:nvSpPr>
        <p:spPr>
          <a:xfrm>
            <a:off x="251520" y="4869160"/>
            <a:ext cx="3240360" cy="523220"/>
          </a:xfrm>
          <a:prstGeom prst="rect">
            <a:avLst/>
          </a:prstGeom>
          <a:noFill/>
        </p:spPr>
        <p:txBody>
          <a:bodyPr wrap="square" rtlCol="0">
            <a:spAutoFit/>
          </a:bodyPr>
          <a:lstStyle/>
          <a:p>
            <a:r>
              <a:rPr lang="en-GB" sz="2800" b="1" dirty="0" smtClean="0"/>
              <a:t>Total – 120</a:t>
            </a:r>
            <a:endParaRPr lang="en-GB" sz="2800" b="1" dirty="0"/>
          </a:p>
        </p:txBody>
      </p:sp>
      <p:pic>
        <p:nvPicPr>
          <p:cNvPr id="10" name="Picture 9" descr="IMG_146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200000">
            <a:off x="3215637" y="1397181"/>
            <a:ext cx="6889189" cy="4032448"/>
          </a:xfrm>
          <a:prstGeom prst="rect">
            <a:avLst/>
          </a:prstGeom>
        </p:spPr>
      </p:pic>
      <p:sp>
        <p:nvSpPr>
          <p:cNvPr id="7" name="Title 1"/>
          <p:cNvSpPr txBox="1">
            <a:spLocks/>
          </p:cNvSpPr>
          <p:nvPr/>
        </p:nvSpPr>
        <p:spPr>
          <a:xfrm>
            <a:off x="179512" y="1556792"/>
            <a:ext cx="4427984" cy="1470025"/>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2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4785395"/>
          </a:xfrm>
        </p:spPr>
        <p:txBody>
          <a:bodyPr>
            <a:normAutofit fontScale="40000" lnSpcReduction="20000"/>
          </a:bodyPr>
          <a:lstStyle/>
          <a:p>
            <a:pPr>
              <a:buNone/>
            </a:pPr>
            <a:r>
              <a:rPr lang="en-GB" b="1" dirty="0" smtClean="0"/>
              <a:t>	  </a:t>
            </a:r>
          </a:p>
          <a:p>
            <a:pPr>
              <a:buNone/>
            </a:pPr>
            <a:r>
              <a:rPr lang="en-GB" b="1" dirty="0" smtClean="0"/>
              <a:t>	</a:t>
            </a:r>
            <a:r>
              <a:rPr lang="en-GB" sz="3500" dirty="0" smtClean="0">
                <a:latin typeface="Arial" pitchFamily="34" charset="0"/>
                <a:cs typeface="Arial" pitchFamily="34" charset="0"/>
              </a:rPr>
              <a:t>All the work selected for this endorsed Graphic Communication submission was presented in two A3 flip files. This allowed for back to back presentations of quality printed computer aided artwork that demonstrated high quality work, covering each of the Assessment Objectives at full marks.</a:t>
            </a:r>
          </a:p>
          <a:p>
            <a:pPr>
              <a:buNone/>
            </a:pPr>
            <a:endParaRPr lang="en-GB" sz="3500" dirty="0" smtClean="0">
              <a:latin typeface="Arial" pitchFamily="34" charset="0"/>
              <a:cs typeface="Arial" pitchFamily="34" charset="0"/>
            </a:endParaRPr>
          </a:p>
          <a:p>
            <a:pPr>
              <a:buNone/>
            </a:pPr>
            <a:r>
              <a:rPr lang="en-GB" sz="3500" dirty="0" smtClean="0">
                <a:latin typeface="Arial" pitchFamily="34" charset="0"/>
                <a:cs typeface="Arial" pitchFamily="34" charset="0"/>
              </a:rPr>
              <a:t>       </a:t>
            </a:r>
            <a:r>
              <a:rPr lang="en-GB" sz="3500" b="1" dirty="0" smtClean="0">
                <a:latin typeface="Arial" pitchFamily="34" charset="0"/>
                <a:cs typeface="Arial" pitchFamily="34" charset="0"/>
              </a:rPr>
              <a:t>Contextual Understanding</a:t>
            </a:r>
            <a:r>
              <a:rPr lang="en-GB" sz="3500" dirty="0" smtClean="0">
                <a:latin typeface="Arial" pitchFamily="34" charset="0"/>
                <a:cs typeface="Arial" pitchFamily="34" charset="0"/>
              </a:rPr>
              <a:t>: A variety of appropriate artists and graphic designers were investigated in the exploration and development of ideas relating to the design brief. The candidate documented visually and via annotation their clear understanding of the context of the work.</a:t>
            </a:r>
          </a:p>
          <a:p>
            <a:pPr>
              <a:buNone/>
            </a:pPr>
            <a:endParaRPr lang="en-GB" sz="3500" dirty="0" smtClean="0">
              <a:latin typeface="Arial" pitchFamily="34" charset="0"/>
              <a:cs typeface="Arial" pitchFamily="34" charset="0"/>
            </a:endParaRPr>
          </a:p>
          <a:p>
            <a:pPr>
              <a:buNone/>
            </a:pPr>
            <a:r>
              <a:rPr lang="en-GB" sz="3500" dirty="0" smtClean="0">
                <a:latin typeface="Arial" pitchFamily="34" charset="0"/>
                <a:cs typeface="Arial" pitchFamily="34" charset="0"/>
              </a:rPr>
              <a:t>	 </a:t>
            </a:r>
            <a:r>
              <a:rPr lang="en-GB" sz="3500" b="1" dirty="0" smtClean="0">
                <a:latin typeface="Arial" pitchFamily="34" charset="0"/>
                <a:cs typeface="Arial" pitchFamily="34" charset="0"/>
              </a:rPr>
              <a:t>Creative Making</a:t>
            </a:r>
            <a:r>
              <a:rPr lang="en-GB" sz="3500" dirty="0" smtClean="0">
                <a:latin typeface="Arial" pitchFamily="34" charset="0"/>
                <a:cs typeface="Arial" pitchFamily="34" charset="0"/>
              </a:rPr>
              <a:t>;</a:t>
            </a:r>
            <a:r>
              <a:rPr lang="en-GB" sz="3500" b="1" dirty="0" smtClean="0">
                <a:latin typeface="Arial" pitchFamily="34" charset="0"/>
                <a:cs typeface="Arial" pitchFamily="34" charset="0"/>
              </a:rPr>
              <a:t> </a:t>
            </a:r>
            <a:r>
              <a:rPr lang="en-GB" sz="3500" dirty="0" smtClean="0">
                <a:latin typeface="Arial" pitchFamily="34" charset="0"/>
                <a:cs typeface="Arial" pitchFamily="34" charset="0"/>
              </a:rPr>
              <a:t>There is much evidence of the candidate experimenting and applying appropriate computer software to enhance ideas for design development. Every page clearly demonstrates their best efforts to improve the quality of work in progress leading to refined final outcomes.</a:t>
            </a:r>
          </a:p>
          <a:p>
            <a:pPr>
              <a:buNone/>
            </a:pPr>
            <a:endParaRPr lang="en-GB" sz="3500" dirty="0" smtClean="0">
              <a:latin typeface="Arial" pitchFamily="34" charset="0"/>
              <a:cs typeface="Arial" pitchFamily="34" charset="0"/>
            </a:endParaRPr>
          </a:p>
          <a:p>
            <a:pPr>
              <a:buNone/>
            </a:pPr>
            <a:r>
              <a:rPr lang="en-GB" sz="3500" dirty="0" smtClean="0">
                <a:latin typeface="Arial" pitchFamily="34" charset="0"/>
                <a:cs typeface="Arial" pitchFamily="34" charset="0"/>
              </a:rPr>
              <a:t>        </a:t>
            </a:r>
            <a:r>
              <a:rPr lang="en-GB" sz="3500" b="1" dirty="0" smtClean="0">
                <a:latin typeface="Arial" pitchFamily="34" charset="0"/>
                <a:cs typeface="Arial" pitchFamily="34" charset="0"/>
              </a:rPr>
              <a:t>Reflective Recording</a:t>
            </a:r>
            <a:r>
              <a:rPr lang="en-GB" sz="3500" dirty="0" smtClean="0">
                <a:latin typeface="Arial" pitchFamily="34" charset="0"/>
                <a:cs typeface="Arial" pitchFamily="34" charset="0"/>
              </a:rPr>
              <a:t>: Direct observational studies have been incorporated into the ideas for possible design solutions and clear design developments are in evidence; from initial research through to high quality final design outcomes, with appropriate evaluations.</a:t>
            </a:r>
          </a:p>
          <a:p>
            <a:pPr>
              <a:buNone/>
            </a:pPr>
            <a:endParaRPr lang="en-GB" sz="3500" dirty="0" smtClean="0">
              <a:latin typeface="Arial" pitchFamily="34" charset="0"/>
              <a:cs typeface="Arial" pitchFamily="34" charset="0"/>
            </a:endParaRPr>
          </a:p>
          <a:p>
            <a:pPr>
              <a:buNone/>
            </a:pPr>
            <a:r>
              <a:rPr lang="en-GB" sz="3500" dirty="0" smtClean="0">
                <a:latin typeface="Arial" pitchFamily="34" charset="0"/>
                <a:cs typeface="Arial" pitchFamily="34" charset="0"/>
              </a:rPr>
              <a:t>        Throughout the </a:t>
            </a:r>
            <a:r>
              <a:rPr lang="en-GB" sz="3500" b="1" dirty="0" smtClean="0">
                <a:latin typeface="Arial" pitchFamily="34" charset="0"/>
                <a:cs typeface="Arial" pitchFamily="34" charset="0"/>
              </a:rPr>
              <a:t>Personal Presentation </a:t>
            </a:r>
            <a:r>
              <a:rPr lang="en-GB" sz="3500" dirty="0" smtClean="0">
                <a:latin typeface="Arial" pitchFamily="34" charset="0"/>
                <a:cs typeface="Arial" pitchFamily="34" charset="0"/>
              </a:rPr>
              <a:t>the candidate has designed and developed her own ideas and possibilities to produce imaginative outcomes. Every page is set out to follow a design brief with clear design research. Development of ideas has been sensitively refined and the outcome is explicitly connected to the work of appropriate artist(s) and graphic designer(s).</a:t>
            </a:r>
          </a:p>
          <a:p>
            <a:pPr>
              <a:buNone/>
            </a:pPr>
            <a:endParaRPr lang="en-GB" b="1" dirty="0"/>
          </a:p>
        </p:txBody>
      </p:sp>
      <p:pic>
        <p:nvPicPr>
          <p:cNvPr id="4"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6632"/>
            <a:ext cx="1584176" cy="1292354"/>
          </a:xfrm>
          <a:prstGeom prst="rect">
            <a:avLst/>
          </a:prstGeom>
          <a:noFill/>
          <a:ln w="9525">
            <a:noFill/>
            <a:miter lim="800000"/>
            <a:headEnd/>
            <a:tailEnd/>
          </a:ln>
        </p:spPr>
      </p:pic>
      <p:sp>
        <p:nvSpPr>
          <p:cNvPr id="6" name="Title 1"/>
          <p:cNvSpPr txBox="1">
            <a:spLocks/>
          </p:cNvSpPr>
          <p:nvPr/>
        </p:nvSpPr>
        <p:spPr>
          <a:xfrm>
            <a:off x="2735288" y="116632"/>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2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6" name="Picture 5" descr="IMG_153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628800"/>
            <a:ext cx="7524328" cy="5016219"/>
          </a:xfrm>
          <a:prstGeom prst="rect">
            <a:avLst/>
          </a:prstGeom>
        </p:spPr>
      </p:pic>
      <p:sp>
        <p:nvSpPr>
          <p:cNvPr id="7" name="Title 1"/>
          <p:cNvSpPr txBox="1">
            <a:spLocks/>
          </p:cNvSpPr>
          <p:nvPr/>
        </p:nvSpPr>
        <p:spPr>
          <a:xfrm>
            <a:off x="2339752"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IMG_153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1721429"/>
            <a:ext cx="7704856" cy="5136571"/>
          </a:xfrm>
          <a:prstGeom prst="rect">
            <a:avLst/>
          </a:prstGeom>
        </p:spPr>
      </p:pic>
      <p:sp>
        <p:nvSpPr>
          <p:cNvPr id="6" name="Title 1"/>
          <p:cNvSpPr txBox="1">
            <a:spLocks/>
          </p:cNvSpPr>
          <p:nvPr/>
        </p:nvSpPr>
        <p:spPr>
          <a:xfrm>
            <a:off x="2339752"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8" name="Picture 7" descr="IMG_153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43608" y="1628800"/>
            <a:ext cx="7632848" cy="5008704"/>
          </a:xfrm>
          <a:prstGeom prst="rect">
            <a:avLst/>
          </a:prstGeom>
        </p:spPr>
      </p:pic>
      <p:sp>
        <p:nvSpPr>
          <p:cNvPr id="7" name="Title 1"/>
          <p:cNvSpPr txBox="1">
            <a:spLocks/>
          </p:cNvSpPr>
          <p:nvPr/>
        </p:nvSpPr>
        <p:spPr>
          <a:xfrm>
            <a:off x="2339752"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IMG_153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628800"/>
            <a:ext cx="7272808" cy="4848538"/>
          </a:xfrm>
          <a:prstGeom prst="rect">
            <a:avLst/>
          </a:prstGeom>
        </p:spPr>
      </p:pic>
      <p:sp>
        <p:nvSpPr>
          <p:cNvPr id="6" name="Title 1"/>
          <p:cNvSpPr txBox="1">
            <a:spLocks/>
          </p:cNvSpPr>
          <p:nvPr/>
        </p:nvSpPr>
        <p:spPr>
          <a:xfrm>
            <a:off x="2339752"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IMG_153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203340" y="1188132"/>
            <a:ext cx="7128792" cy="4752528"/>
          </a:xfrm>
          <a:prstGeom prst="rect">
            <a:avLst/>
          </a:prstGeom>
        </p:spPr>
      </p:pic>
      <p:sp>
        <p:nvSpPr>
          <p:cNvPr id="6" name="Title 1"/>
          <p:cNvSpPr txBox="1">
            <a:spLocks/>
          </p:cNvSpPr>
          <p:nvPr/>
        </p:nvSpPr>
        <p:spPr>
          <a:xfrm>
            <a:off x="0" y="3068961"/>
            <a:ext cx="4427984" cy="1368152"/>
          </a:xfrm>
          <a:prstGeom prst="rect">
            <a:avLst/>
          </a:prstGeo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IMG_154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844824"/>
            <a:ext cx="9144000" cy="4392488"/>
          </a:xfrm>
          <a:prstGeom prst="rect">
            <a:avLst/>
          </a:prstGeom>
        </p:spPr>
      </p:pic>
      <p:sp>
        <p:nvSpPr>
          <p:cNvPr id="6" name="Title 1"/>
          <p:cNvSpPr txBox="1">
            <a:spLocks/>
          </p:cNvSpPr>
          <p:nvPr/>
        </p:nvSpPr>
        <p:spPr>
          <a:xfrm>
            <a:off x="2339752"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8" name="Picture 7" descr="IMG_154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3383360" y="1097360"/>
            <a:ext cx="6912768" cy="4608512"/>
          </a:xfrm>
          <a:prstGeom prst="rect">
            <a:avLst/>
          </a:prstGeom>
        </p:spPr>
      </p:pic>
      <p:sp>
        <p:nvSpPr>
          <p:cNvPr id="5" name="Title 1"/>
          <p:cNvSpPr txBox="1">
            <a:spLocks/>
          </p:cNvSpPr>
          <p:nvPr/>
        </p:nvSpPr>
        <p:spPr>
          <a:xfrm>
            <a:off x="0" y="3140969"/>
            <a:ext cx="4499992" cy="1296144"/>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54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15616" y="1772816"/>
            <a:ext cx="6912768" cy="4742656"/>
          </a:xfrm>
          <a:prstGeom prst="rect">
            <a:avLst/>
          </a:prstGeom>
        </p:spPr>
      </p:pic>
      <p:sp>
        <p:nvSpPr>
          <p:cNvPr id="8" name="Title 1"/>
          <p:cNvSpPr txBox="1">
            <a:spLocks/>
          </p:cNvSpPr>
          <p:nvPr/>
        </p:nvSpPr>
        <p:spPr>
          <a:xfrm>
            <a:off x="2339752"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8" name="Picture 7" descr="P104068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400000">
            <a:off x="3708340" y="918284"/>
            <a:ext cx="5877272" cy="4994048"/>
          </a:xfrm>
          <a:prstGeom prst="rect">
            <a:avLst/>
          </a:prstGeom>
        </p:spPr>
      </p:pic>
      <p:sp>
        <p:nvSpPr>
          <p:cNvPr id="7" name="Title 1"/>
          <p:cNvSpPr txBox="1">
            <a:spLocks/>
          </p:cNvSpPr>
          <p:nvPr/>
        </p:nvSpPr>
        <p:spPr>
          <a:xfrm>
            <a:off x="0" y="2924944"/>
            <a:ext cx="4211960" cy="1470025"/>
          </a:xfrm>
          <a:prstGeom prst="rect">
            <a:avLst/>
          </a:prstGeom>
        </p:spPr>
        <p:txBody>
          <a:bodyPr vert="horz" lIns="91440" tIns="45720" rIns="91440" bIns="45720" rtlCol="0" anchor="ctr">
            <a:normAutofit fontScale="85000" lnSpcReduction="10000"/>
          </a:bodyPr>
          <a:lstStyle/>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t>
            </a:r>
          </a:p>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(Graphic</a:t>
            </a:r>
            <a:r>
              <a:rPr lang="en-GB" sz="3200" b="1" dirty="0" smtClean="0"/>
              <a:t> Communication</a:t>
            </a:r>
            <a:r>
              <a:rPr kumimoji="0" lang="en-GB" sz="3200" b="1" i="0" u="none" strike="noStrike" kern="1200" cap="none" spc="0" normalizeH="0" noProof="0" dirty="0" smtClean="0">
                <a:ln>
                  <a:noFill/>
                </a:ln>
                <a:solidFill>
                  <a:schemeClr val="tx1"/>
                </a:solidFill>
                <a:effectLst/>
                <a:uLnTx/>
                <a:uFillTx/>
                <a:latin typeface="+mj-lt"/>
                <a:ea typeface="+mj-ea"/>
                <a:cs typeface="+mj-cs"/>
              </a:rPr>
              <a:t> </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54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99592" y="1628800"/>
            <a:ext cx="7597352" cy="4981870"/>
          </a:xfrm>
          <a:prstGeom prst="rect">
            <a:avLst/>
          </a:prstGeom>
        </p:spPr>
      </p:pic>
      <p:sp>
        <p:nvSpPr>
          <p:cNvPr id="8" name="Title 1"/>
          <p:cNvSpPr txBox="1">
            <a:spLocks/>
          </p:cNvSpPr>
          <p:nvPr/>
        </p:nvSpPr>
        <p:spPr>
          <a:xfrm>
            <a:off x="2339752"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54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15616" y="1628800"/>
            <a:ext cx="7056784" cy="5069243"/>
          </a:xfrm>
          <a:prstGeom prst="rect">
            <a:avLst/>
          </a:prstGeom>
        </p:spPr>
      </p:pic>
      <p:sp>
        <p:nvSpPr>
          <p:cNvPr id="8" name="Title 1"/>
          <p:cNvSpPr txBox="1">
            <a:spLocks/>
          </p:cNvSpPr>
          <p:nvPr/>
        </p:nvSpPr>
        <p:spPr>
          <a:xfrm>
            <a:off x="2339752"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54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43608" y="1628800"/>
            <a:ext cx="6768752" cy="4815329"/>
          </a:xfrm>
          <a:prstGeom prst="rect">
            <a:avLst/>
          </a:prstGeom>
        </p:spPr>
      </p:pic>
      <p:sp>
        <p:nvSpPr>
          <p:cNvPr id="8" name="Title 1"/>
          <p:cNvSpPr txBox="1">
            <a:spLocks/>
          </p:cNvSpPr>
          <p:nvPr/>
        </p:nvSpPr>
        <p:spPr>
          <a:xfrm>
            <a:off x="2339752"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54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7584" y="1700808"/>
            <a:ext cx="6840760" cy="4866554"/>
          </a:xfrm>
          <a:prstGeom prst="rect">
            <a:avLst/>
          </a:prstGeom>
        </p:spPr>
      </p:pic>
      <p:sp>
        <p:nvSpPr>
          <p:cNvPr id="9" name="Title 1"/>
          <p:cNvSpPr txBox="1">
            <a:spLocks/>
          </p:cNvSpPr>
          <p:nvPr/>
        </p:nvSpPr>
        <p:spPr>
          <a:xfrm>
            <a:off x="2339752"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54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43608" y="1700808"/>
            <a:ext cx="6840760" cy="4983986"/>
          </a:xfrm>
          <a:prstGeom prst="rect">
            <a:avLst/>
          </a:prstGeom>
        </p:spPr>
      </p:pic>
      <p:sp>
        <p:nvSpPr>
          <p:cNvPr id="8" name="Title 1"/>
          <p:cNvSpPr txBox="1">
            <a:spLocks/>
          </p:cNvSpPr>
          <p:nvPr/>
        </p:nvSpPr>
        <p:spPr>
          <a:xfrm>
            <a:off x="2339752"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54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259632" y="1700808"/>
            <a:ext cx="6457358" cy="5157192"/>
          </a:xfrm>
          <a:prstGeom prst="rect">
            <a:avLst/>
          </a:prstGeom>
        </p:spPr>
      </p:pic>
      <p:sp>
        <p:nvSpPr>
          <p:cNvPr id="8" name="Title 1"/>
          <p:cNvSpPr txBox="1">
            <a:spLocks/>
          </p:cNvSpPr>
          <p:nvPr/>
        </p:nvSpPr>
        <p:spPr>
          <a:xfrm>
            <a:off x="2339752"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54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1700807"/>
            <a:ext cx="6984776" cy="4656517"/>
          </a:xfrm>
          <a:prstGeom prst="rect">
            <a:avLst/>
          </a:prstGeom>
        </p:spPr>
      </p:pic>
      <p:sp>
        <p:nvSpPr>
          <p:cNvPr id="8" name="Title 1"/>
          <p:cNvSpPr txBox="1">
            <a:spLocks/>
          </p:cNvSpPr>
          <p:nvPr/>
        </p:nvSpPr>
        <p:spPr>
          <a:xfrm>
            <a:off x="2339752"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5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1560" y="1683456"/>
            <a:ext cx="7920880" cy="5174544"/>
          </a:xfrm>
          <a:prstGeom prst="rect">
            <a:avLst/>
          </a:prstGeom>
        </p:spPr>
      </p:pic>
      <p:sp>
        <p:nvSpPr>
          <p:cNvPr id="8" name="Title 1"/>
          <p:cNvSpPr txBox="1">
            <a:spLocks/>
          </p:cNvSpPr>
          <p:nvPr/>
        </p:nvSpPr>
        <p:spPr>
          <a:xfrm>
            <a:off x="2339752"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55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43608" y="1844824"/>
            <a:ext cx="6876256" cy="4608173"/>
          </a:xfrm>
          <a:prstGeom prst="rect">
            <a:avLst/>
          </a:prstGeom>
        </p:spPr>
      </p:pic>
      <p:sp>
        <p:nvSpPr>
          <p:cNvPr id="8" name="Title 1"/>
          <p:cNvSpPr txBox="1">
            <a:spLocks/>
          </p:cNvSpPr>
          <p:nvPr/>
        </p:nvSpPr>
        <p:spPr>
          <a:xfrm>
            <a:off x="2339752"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55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200000">
            <a:off x="2970443" y="1097501"/>
            <a:ext cx="6875522" cy="4680520"/>
          </a:xfrm>
          <a:prstGeom prst="rect">
            <a:avLst/>
          </a:prstGeom>
        </p:spPr>
      </p:pic>
      <p:sp>
        <p:nvSpPr>
          <p:cNvPr id="8" name="Title 1"/>
          <p:cNvSpPr txBox="1">
            <a:spLocks/>
          </p:cNvSpPr>
          <p:nvPr/>
        </p:nvSpPr>
        <p:spPr>
          <a:xfrm>
            <a:off x="179512" y="3356992"/>
            <a:ext cx="3995936" cy="1368151"/>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P104068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590891" y="1097741"/>
            <a:ext cx="6120679" cy="4590509"/>
          </a:xfrm>
          <a:prstGeom prst="rect">
            <a:avLst/>
          </a:prstGeom>
        </p:spPr>
      </p:pic>
      <p:sp>
        <p:nvSpPr>
          <p:cNvPr id="6" name="Title 1"/>
          <p:cNvSpPr txBox="1">
            <a:spLocks/>
          </p:cNvSpPr>
          <p:nvPr/>
        </p:nvSpPr>
        <p:spPr>
          <a:xfrm>
            <a:off x="0" y="3356992"/>
            <a:ext cx="4283968" cy="1470025"/>
          </a:xfrm>
          <a:prstGeom prst="rect">
            <a:avLst/>
          </a:prstGeom>
        </p:spPr>
        <p:txBody>
          <a:bodyPr vert="horz" lIns="91440" tIns="45720" rIns="91440" bIns="45720" rtlCol="0" anchor="ctr">
            <a:normAutofit fontScale="92500"/>
          </a:bodyPr>
          <a:lstStyle/>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t>
            </a:r>
          </a:p>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(Graphic</a:t>
            </a:r>
            <a:r>
              <a:rPr kumimoji="0" lang="en-GB" sz="3200" b="1" i="0" u="none" strike="noStrike" kern="1200" cap="none" spc="0" normalizeH="0" noProof="0" dirty="0" smtClean="0">
                <a:ln>
                  <a:noFill/>
                </a:ln>
                <a:solidFill>
                  <a:schemeClr val="tx1"/>
                </a:solidFill>
                <a:effectLst/>
                <a:uLnTx/>
                <a:uFillTx/>
                <a:latin typeface="+mj-lt"/>
                <a:ea typeface="+mj-ea"/>
                <a:cs typeface="+mj-cs"/>
              </a:rPr>
              <a:t> </a:t>
            </a:r>
            <a:r>
              <a:rPr lang="en-GB" sz="3200" b="1" dirty="0" smtClean="0"/>
              <a:t>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8" name="Picture 7" descr="IMG_155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15616" y="1700808"/>
            <a:ext cx="7056784" cy="4886740"/>
          </a:xfrm>
          <a:prstGeom prst="rect">
            <a:avLst/>
          </a:prstGeom>
        </p:spPr>
      </p:pic>
      <p:sp>
        <p:nvSpPr>
          <p:cNvPr id="5" name="Title 1"/>
          <p:cNvSpPr txBox="1">
            <a:spLocks/>
          </p:cNvSpPr>
          <p:nvPr/>
        </p:nvSpPr>
        <p:spPr>
          <a:xfrm>
            <a:off x="2339752" y="18864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6632"/>
            <a:ext cx="1584176" cy="1292354"/>
          </a:xfrm>
          <a:prstGeom prst="rect">
            <a:avLst/>
          </a:prstGeom>
          <a:noFill/>
          <a:ln w="9525">
            <a:noFill/>
            <a:miter lim="800000"/>
            <a:headEnd/>
            <a:tailEnd/>
          </a:ln>
        </p:spPr>
      </p:pic>
      <p:sp>
        <p:nvSpPr>
          <p:cNvPr id="8" name="TextBox 7"/>
          <p:cNvSpPr txBox="1"/>
          <p:nvPr/>
        </p:nvSpPr>
        <p:spPr>
          <a:xfrm>
            <a:off x="251520" y="3140968"/>
            <a:ext cx="3312368" cy="1815882"/>
          </a:xfrm>
          <a:prstGeom prst="rect">
            <a:avLst/>
          </a:prstGeom>
          <a:noFill/>
        </p:spPr>
        <p:txBody>
          <a:bodyPr wrap="square" rtlCol="0">
            <a:spAutoFit/>
          </a:bodyPr>
          <a:lstStyle/>
          <a:p>
            <a:r>
              <a:rPr lang="en-GB" sz="2800" b="1" dirty="0" smtClean="0"/>
              <a:t>A01 – 18</a:t>
            </a:r>
          </a:p>
          <a:p>
            <a:r>
              <a:rPr lang="en-GB" sz="2800" b="1" dirty="0" smtClean="0"/>
              <a:t>A02 – 18</a:t>
            </a:r>
          </a:p>
          <a:p>
            <a:r>
              <a:rPr lang="en-GB" sz="2800" b="1" dirty="0" smtClean="0"/>
              <a:t>A03 – 18</a:t>
            </a:r>
          </a:p>
          <a:p>
            <a:r>
              <a:rPr lang="en-GB" sz="2800" b="1" dirty="0" smtClean="0"/>
              <a:t>AO4 - 18</a:t>
            </a:r>
            <a:endParaRPr lang="en-GB" sz="2800" b="1" dirty="0"/>
          </a:p>
        </p:txBody>
      </p:sp>
      <p:sp>
        <p:nvSpPr>
          <p:cNvPr id="9" name="TextBox 8"/>
          <p:cNvSpPr txBox="1"/>
          <p:nvPr/>
        </p:nvSpPr>
        <p:spPr>
          <a:xfrm>
            <a:off x="251520" y="4869160"/>
            <a:ext cx="3240360" cy="523220"/>
          </a:xfrm>
          <a:prstGeom prst="rect">
            <a:avLst/>
          </a:prstGeom>
          <a:noFill/>
        </p:spPr>
        <p:txBody>
          <a:bodyPr wrap="square" rtlCol="0">
            <a:spAutoFit/>
          </a:bodyPr>
          <a:lstStyle/>
          <a:p>
            <a:r>
              <a:rPr lang="en-GB" sz="2800" b="1" dirty="0" smtClean="0"/>
              <a:t>Total – 72</a:t>
            </a:r>
            <a:endParaRPr lang="en-GB" sz="2800" b="1" dirty="0"/>
          </a:p>
        </p:txBody>
      </p:sp>
      <p:pic>
        <p:nvPicPr>
          <p:cNvPr id="10" name="Picture 9" descr="IMG_153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200000">
            <a:off x="2687762" y="1884238"/>
            <a:ext cx="6936827" cy="3168352"/>
          </a:xfrm>
          <a:prstGeom prst="rect">
            <a:avLst/>
          </a:prstGeom>
        </p:spPr>
      </p:pic>
      <p:sp>
        <p:nvSpPr>
          <p:cNvPr id="7" name="Title 1"/>
          <p:cNvSpPr txBox="1">
            <a:spLocks/>
          </p:cNvSpPr>
          <p:nvPr/>
        </p:nvSpPr>
        <p:spPr>
          <a:xfrm>
            <a:off x="107504" y="1628800"/>
            <a:ext cx="4427984" cy="1470025"/>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4752528"/>
          </a:xfrm>
        </p:spPr>
        <p:txBody>
          <a:bodyPr>
            <a:normAutofit/>
          </a:bodyPr>
          <a:lstStyle/>
          <a:p>
            <a:pPr>
              <a:buNone/>
            </a:pPr>
            <a:r>
              <a:rPr lang="en-GB" sz="1400" dirty="0" smtClean="0">
                <a:latin typeface="Arial" pitchFamily="34" charset="0"/>
                <a:cs typeface="Arial" pitchFamily="34" charset="0"/>
              </a:rPr>
              <a:t>	This Graphic Communication Endorsed submission comprises of 2 CP1 work books, concluding with a poster outcome advertising a Techno Music event. It is well balanced with equal marks awarded across the Assessment Objectives and the quality and quantity of work is consistent to the mark awarded.</a:t>
            </a:r>
          </a:p>
          <a:p>
            <a:pPr>
              <a:buNone/>
            </a:pPr>
            <a:endParaRPr lang="en-GB" sz="1400" dirty="0" smtClean="0">
              <a:latin typeface="Arial" pitchFamily="34" charset="0"/>
              <a:cs typeface="Arial" pitchFamily="34" charset="0"/>
            </a:endParaRPr>
          </a:p>
          <a:p>
            <a:pPr>
              <a:buNone/>
            </a:pPr>
            <a:r>
              <a:rPr lang="en-GB" sz="1400" dirty="0" smtClean="0">
                <a:latin typeface="Arial" pitchFamily="34" charset="0"/>
                <a:cs typeface="Arial" pitchFamily="34" charset="0"/>
              </a:rPr>
              <a:t>	The Candidate Portfolio includes good </a:t>
            </a:r>
            <a:r>
              <a:rPr lang="en-GB" sz="1400" b="1" dirty="0" smtClean="0">
                <a:latin typeface="Arial" pitchFamily="34" charset="0"/>
                <a:cs typeface="Arial" pitchFamily="34" charset="0"/>
              </a:rPr>
              <a:t>Contextual Understanding </a:t>
            </a:r>
            <a:r>
              <a:rPr lang="en-GB" sz="1400" dirty="0" smtClean="0">
                <a:latin typeface="Arial" pitchFamily="34" charset="0"/>
                <a:cs typeface="Arial" pitchFamily="34" charset="0"/>
              </a:rPr>
              <a:t>with initial studies based on primary source visits. This has clearly informed the candidate’s development and experimentation with ideas and potential possibilities for Graphic Communication outcomes. </a:t>
            </a:r>
          </a:p>
          <a:p>
            <a:pPr>
              <a:buNone/>
            </a:pPr>
            <a:endParaRPr lang="en-GB" sz="1400" dirty="0" smtClean="0">
              <a:latin typeface="Arial" pitchFamily="34" charset="0"/>
              <a:cs typeface="Arial" pitchFamily="34" charset="0"/>
            </a:endParaRPr>
          </a:p>
          <a:p>
            <a:pPr>
              <a:buNone/>
            </a:pPr>
            <a:r>
              <a:rPr lang="en-GB" sz="1400" b="1" dirty="0" smtClean="0">
                <a:latin typeface="Arial" pitchFamily="34" charset="0"/>
                <a:cs typeface="Arial" pitchFamily="34" charset="0"/>
              </a:rPr>
              <a:t>	Reflective Recording</a:t>
            </a:r>
            <a:r>
              <a:rPr lang="en-GB" sz="1400" dirty="0" smtClean="0">
                <a:latin typeface="Arial" pitchFamily="34" charset="0"/>
                <a:cs typeface="Arial" pitchFamily="34" charset="0"/>
              </a:rPr>
              <a:t>: there is also clear evidence of design development and the utilisation of new media to undertake the final outcomes in particular. The standard of work is consistent throughout the Portfolio and the candidate has benefited from vocational and creative experiences such as: working with others and exploring design experiences. Opportunities to extend and refine  the quality and use of media were more limited.</a:t>
            </a:r>
          </a:p>
          <a:p>
            <a:pPr>
              <a:buNone/>
            </a:pPr>
            <a:endParaRPr lang="en-GB" sz="1400" dirty="0" smtClean="0">
              <a:latin typeface="Arial" pitchFamily="34" charset="0"/>
              <a:cs typeface="Arial" pitchFamily="34" charset="0"/>
            </a:endParaRPr>
          </a:p>
          <a:p>
            <a:pPr>
              <a:buNone/>
            </a:pPr>
            <a:r>
              <a:rPr lang="en-GB" sz="1400" dirty="0" smtClean="0">
                <a:latin typeface="Arial" pitchFamily="34" charset="0"/>
                <a:cs typeface="Arial" pitchFamily="34" charset="0"/>
              </a:rPr>
              <a:t>	The final outcome has been developed from initial research and ideas, utilising mark making imagery developed with the use of digital technology. The </a:t>
            </a:r>
            <a:r>
              <a:rPr lang="en-GB" sz="1400" b="1" dirty="0" smtClean="0">
                <a:latin typeface="Arial" pitchFamily="34" charset="0"/>
                <a:cs typeface="Arial" pitchFamily="34" charset="0"/>
              </a:rPr>
              <a:t>Personal Presentation </a:t>
            </a:r>
            <a:r>
              <a:rPr lang="en-GB" sz="1400" dirty="0" smtClean="0">
                <a:latin typeface="Arial" pitchFamily="34" charset="0"/>
                <a:cs typeface="Arial" pitchFamily="34" charset="0"/>
              </a:rPr>
              <a:t>is succinct and comprehensive, with appropriate annotation that has maximised potential.</a:t>
            </a:r>
          </a:p>
          <a:p>
            <a:pPr>
              <a:buNone/>
            </a:pPr>
            <a:endParaRPr lang="en-GB" b="1" dirty="0"/>
          </a:p>
        </p:txBody>
      </p:sp>
      <p:pic>
        <p:nvPicPr>
          <p:cNvPr id="4"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6632"/>
            <a:ext cx="1584176" cy="1292354"/>
          </a:xfrm>
          <a:prstGeom prst="rect">
            <a:avLst/>
          </a:prstGeom>
          <a:noFill/>
          <a:ln w="9525">
            <a:noFill/>
            <a:miter lim="800000"/>
            <a:headEnd/>
            <a:tailEnd/>
          </a:ln>
        </p:spPr>
      </p:pic>
      <p:sp>
        <p:nvSpPr>
          <p:cNvPr id="6" name="Title 1"/>
          <p:cNvSpPr txBox="1">
            <a:spLocks/>
          </p:cNvSpPr>
          <p:nvPr/>
        </p:nvSpPr>
        <p:spPr>
          <a:xfrm>
            <a:off x="2555776" y="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3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P104068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632" y="1700808"/>
            <a:ext cx="6516216" cy="4887162"/>
          </a:xfrm>
          <a:prstGeom prst="rect">
            <a:avLst/>
          </a:prstGeom>
        </p:spPr>
      </p:pic>
      <p:sp>
        <p:nvSpPr>
          <p:cNvPr id="6" name="Title 1"/>
          <p:cNvSpPr txBox="1">
            <a:spLocks/>
          </p:cNvSpPr>
          <p:nvPr/>
        </p:nvSpPr>
        <p:spPr>
          <a:xfrm>
            <a:off x="2339752" y="332656"/>
            <a:ext cx="6408712" cy="1470025"/>
          </a:xfrm>
          <a:prstGeom prst="rect">
            <a:avLst/>
          </a:prstGeom>
        </p:spPr>
        <p:txBody>
          <a:bodyPr vert="horz" lIns="91440" tIns="45720" rIns="91440" bIns="45720" rtlCol="0" anchor="ctr">
            <a:normAutofit/>
          </a:bodyPr>
          <a:lstStyle/>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a:t>
            </a:r>
            <a:r>
              <a:rPr lang="en-GB" sz="3200" b="1" dirty="0" smtClean="0"/>
              <a:t>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6632"/>
            <a:ext cx="1584176" cy="1292354"/>
          </a:xfrm>
          <a:prstGeom prst="rect">
            <a:avLst/>
          </a:prstGeom>
          <a:noFill/>
          <a:ln w="9525">
            <a:noFill/>
            <a:miter lim="800000"/>
            <a:headEnd/>
            <a:tailEnd/>
          </a:ln>
        </p:spPr>
      </p:pic>
      <p:sp>
        <p:nvSpPr>
          <p:cNvPr id="8" name="TextBox 7"/>
          <p:cNvSpPr txBox="1"/>
          <p:nvPr/>
        </p:nvSpPr>
        <p:spPr>
          <a:xfrm>
            <a:off x="0" y="3068960"/>
            <a:ext cx="3312368" cy="1569660"/>
          </a:xfrm>
          <a:prstGeom prst="rect">
            <a:avLst/>
          </a:prstGeom>
          <a:noFill/>
        </p:spPr>
        <p:txBody>
          <a:bodyPr wrap="square" rtlCol="0">
            <a:spAutoFit/>
          </a:bodyPr>
          <a:lstStyle/>
          <a:p>
            <a:r>
              <a:rPr lang="en-GB" sz="2400" b="1" dirty="0" smtClean="0"/>
              <a:t>A01 – 23</a:t>
            </a:r>
          </a:p>
          <a:p>
            <a:r>
              <a:rPr lang="en-GB" sz="2400" b="1" dirty="0" smtClean="0"/>
              <a:t>A02 – 23</a:t>
            </a:r>
          </a:p>
          <a:p>
            <a:r>
              <a:rPr lang="en-GB" sz="2400" b="1" dirty="0" smtClean="0"/>
              <a:t>A03 – 23</a:t>
            </a:r>
          </a:p>
          <a:p>
            <a:r>
              <a:rPr lang="en-GB" sz="2400" b="1" dirty="0" smtClean="0"/>
              <a:t>AO4 - 22</a:t>
            </a:r>
            <a:endParaRPr lang="en-GB" sz="2400" b="1" dirty="0"/>
          </a:p>
        </p:txBody>
      </p:sp>
      <p:sp>
        <p:nvSpPr>
          <p:cNvPr id="9" name="TextBox 8"/>
          <p:cNvSpPr txBox="1"/>
          <p:nvPr/>
        </p:nvSpPr>
        <p:spPr>
          <a:xfrm>
            <a:off x="0" y="4725144"/>
            <a:ext cx="3240360" cy="523220"/>
          </a:xfrm>
          <a:prstGeom prst="rect">
            <a:avLst/>
          </a:prstGeom>
          <a:noFill/>
        </p:spPr>
        <p:txBody>
          <a:bodyPr wrap="square" rtlCol="0">
            <a:spAutoFit/>
          </a:bodyPr>
          <a:lstStyle/>
          <a:p>
            <a:r>
              <a:rPr lang="en-GB" sz="2800" b="1" dirty="0" smtClean="0"/>
              <a:t>Total – 91</a:t>
            </a:r>
            <a:endParaRPr lang="en-GB" sz="2800" b="1" dirty="0"/>
          </a:p>
        </p:txBody>
      </p:sp>
      <p:pic>
        <p:nvPicPr>
          <p:cNvPr id="10" name="Picture 9" descr="P104067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308310" y="1022310"/>
            <a:ext cx="6669360" cy="5002020"/>
          </a:xfrm>
          <a:prstGeom prst="rect">
            <a:avLst/>
          </a:prstGeom>
        </p:spPr>
      </p:pic>
      <p:sp>
        <p:nvSpPr>
          <p:cNvPr id="7" name="Title 1"/>
          <p:cNvSpPr txBox="1">
            <a:spLocks/>
          </p:cNvSpPr>
          <p:nvPr/>
        </p:nvSpPr>
        <p:spPr>
          <a:xfrm>
            <a:off x="0" y="1628800"/>
            <a:ext cx="4139952" cy="1470025"/>
          </a:xfrm>
          <a:prstGeom prst="rect">
            <a:avLst/>
          </a:prstGeom>
        </p:spPr>
        <p:txBody>
          <a:bodyPr vert="horz" lIns="91440" tIns="45720" rIns="91440" bIns="45720" rtlCol="0" anchor="ctr">
            <a:normAutofit fontScale="85000" lnSpcReduction="10000"/>
          </a:bodyPr>
          <a:lstStyle/>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t>
            </a:r>
          </a:p>
          <a:p>
            <a:pPr lvl="0">
              <a:spcBef>
                <a:spcPct val="0"/>
              </a:spcBef>
            </a:pPr>
            <a:r>
              <a:rPr lang="en-GB" sz="3200" b="1" dirty="0" smtClean="0">
                <a:latin typeface="+mj-lt"/>
                <a:ea typeface="+mj-ea"/>
                <a:cs typeface="+mj-cs"/>
              </a:rPr>
              <a:t>(</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Graphic</a:t>
            </a:r>
            <a:r>
              <a:rPr lang="en-GB" sz="3200" b="1" dirty="0" smtClean="0"/>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0"/>
            <a:ext cx="8229600" cy="4785395"/>
          </a:xfrm>
        </p:spPr>
        <p:txBody>
          <a:bodyPr>
            <a:normAutofit fontScale="40000" lnSpcReduction="20000"/>
          </a:bodyPr>
          <a:lstStyle/>
          <a:p>
            <a:pPr>
              <a:buNone/>
            </a:pPr>
            <a:r>
              <a:rPr lang="en-GB" sz="3500" dirty="0" smtClean="0">
                <a:latin typeface="Arial" pitchFamily="34" charset="0"/>
                <a:cs typeface="Arial" pitchFamily="34" charset="0"/>
              </a:rPr>
              <a:t> </a:t>
            </a:r>
            <a:r>
              <a:rPr lang="en-GB" sz="3500" b="1" dirty="0" smtClean="0">
                <a:latin typeface="Arial" pitchFamily="34" charset="0"/>
                <a:cs typeface="Arial" pitchFamily="34" charset="0"/>
              </a:rPr>
              <a:t>	</a:t>
            </a:r>
            <a:r>
              <a:rPr lang="en-GB" sz="3500" dirty="0" smtClean="0">
                <a:latin typeface="Arial" pitchFamily="34" charset="0"/>
                <a:cs typeface="Arial" pitchFamily="34" charset="0"/>
              </a:rPr>
              <a:t>A  Graphic Communication endorsed entry, consisting of a variety of brief led tasks based on animals and nature. The candidate has shown a strong personal interest in the overall theme and has been able to sustain engagement throughout the Portfolio.</a:t>
            </a:r>
          </a:p>
          <a:p>
            <a:pPr>
              <a:buNone/>
            </a:pPr>
            <a:endParaRPr lang="en-GB" sz="3500" dirty="0" smtClean="0">
              <a:latin typeface="Arial" pitchFamily="34" charset="0"/>
              <a:cs typeface="Arial" pitchFamily="34" charset="0"/>
            </a:endParaRPr>
          </a:p>
          <a:p>
            <a:pPr>
              <a:buNone/>
            </a:pPr>
            <a:r>
              <a:rPr lang="en-GB" sz="3500" dirty="0" smtClean="0">
                <a:latin typeface="Arial" pitchFamily="34" charset="0"/>
                <a:cs typeface="Arial" pitchFamily="34" charset="0"/>
              </a:rPr>
              <a:t>	</a:t>
            </a:r>
            <a:r>
              <a:rPr lang="en-GB" sz="3500" b="1" dirty="0" smtClean="0">
                <a:latin typeface="Arial" pitchFamily="34" charset="0"/>
                <a:cs typeface="Arial" pitchFamily="34" charset="0"/>
              </a:rPr>
              <a:t>Contextual Understanding </a:t>
            </a:r>
            <a:r>
              <a:rPr lang="en-GB" sz="3500" dirty="0" smtClean="0">
                <a:latin typeface="Arial" pitchFamily="34" charset="0"/>
                <a:cs typeface="Arial" pitchFamily="34" charset="0"/>
              </a:rPr>
              <a:t>is evident in many sections and contributes to the development of ideas, particularly the Nature in Art study and reference to the work of Nat Morley, which has led to some competent lino-cuts. </a:t>
            </a:r>
          </a:p>
          <a:p>
            <a:pPr>
              <a:buNone/>
            </a:pPr>
            <a:endParaRPr lang="en-GB" sz="3500" dirty="0" smtClean="0">
              <a:latin typeface="Arial" pitchFamily="34" charset="0"/>
              <a:cs typeface="Arial" pitchFamily="34" charset="0"/>
            </a:endParaRPr>
          </a:p>
          <a:p>
            <a:pPr>
              <a:buNone/>
            </a:pPr>
            <a:r>
              <a:rPr lang="en-GB" sz="3500" dirty="0" smtClean="0">
                <a:latin typeface="Arial" pitchFamily="34" charset="0"/>
                <a:cs typeface="Arial" pitchFamily="34" charset="0"/>
              </a:rPr>
              <a:t>	The quality of the outcomes that contribute towards </a:t>
            </a:r>
            <a:r>
              <a:rPr lang="en-GB" sz="3500" b="1" dirty="0" smtClean="0">
                <a:latin typeface="Arial" pitchFamily="34" charset="0"/>
                <a:cs typeface="Arial" pitchFamily="34" charset="0"/>
              </a:rPr>
              <a:t>Creative Making</a:t>
            </a:r>
            <a:r>
              <a:rPr lang="en-GB" sz="3500" dirty="0" smtClean="0">
                <a:latin typeface="Arial" pitchFamily="34" charset="0"/>
                <a:cs typeface="Arial" pitchFamily="34" charset="0"/>
              </a:rPr>
              <a:t>, shows a steady improvement as the coursework has progressed and the candidate has benefited from thorough research, providing an innovative design solution for the Tree based poster work.  The range of materials is extensive enough at this level and appropriate to Graphic Communication, but use of photography, more drawing  and computer generated developments would have increased the mark awarded to this assessment objective.</a:t>
            </a:r>
          </a:p>
          <a:p>
            <a:pPr>
              <a:buNone/>
            </a:pPr>
            <a:endParaRPr lang="en-GB" sz="3500" dirty="0" smtClean="0">
              <a:latin typeface="Arial" pitchFamily="34" charset="0"/>
              <a:cs typeface="Arial" pitchFamily="34" charset="0"/>
            </a:endParaRPr>
          </a:p>
          <a:p>
            <a:pPr>
              <a:buNone/>
            </a:pPr>
            <a:r>
              <a:rPr lang="en-GB" sz="3500" dirty="0" smtClean="0">
                <a:latin typeface="Arial" pitchFamily="34" charset="0"/>
                <a:cs typeface="Arial" pitchFamily="34" charset="0"/>
              </a:rPr>
              <a:t>	</a:t>
            </a:r>
            <a:r>
              <a:rPr lang="en-GB" sz="3500" b="1" dirty="0" smtClean="0">
                <a:latin typeface="Arial" pitchFamily="34" charset="0"/>
                <a:cs typeface="Arial" pitchFamily="34" charset="0"/>
              </a:rPr>
              <a:t>Reflective Recording</a:t>
            </a:r>
            <a:r>
              <a:rPr lang="en-GB" sz="3500" dirty="0" smtClean="0">
                <a:latin typeface="Arial" pitchFamily="34" charset="0"/>
                <a:cs typeface="Arial" pitchFamily="34" charset="0"/>
              </a:rPr>
              <a:t>: There is evidence of recording from direct observation, which is commendable practice in endorsed options such as Graphic Communication and Photography. The choice of theme has provided an accessible and suitable subject matter for research. The strength in this assessment objective is that in a design based task the development of ideas towards final outcomes is very clear.</a:t>
            </a:r>
          </a:p>
          <a:p>
            <a:pPr>
              <a:buNone/>
            </a:pPr>
            <a:endParaRPr lang="en-GB" sz="3500" dirty="0" smtClean="0">
              <a:latin typeface="Arial" pitchFamily="34" charset="0"/>
              <a:cs typeface="Arial" pitchFamily="34" charset="0"/>
            </a:endParaRPr>
          </a:p>
          <a:p>
            <a:pPr>
              <a:buNone/>
            </a:pPr>
            <a:r>
              <a:rPr lang="en-GB" sz="3500" dirty="0" smtClean="0">
                <a:latin typeface="Arial" pitchFamily="34" charset="0"/>
                <a:cs typeface="Arial" pitchFamily="34" charset="0"/>
              </a:rPr>
              <a:t>	</a:t>
            </a:r>
            <a:r>
              <a:rPr lang="en-GB" sz="3500" b="1" dirty="0" smtClean="0">
                <a:latin typeface="Arial" pitchFamily="34" charset="0"/>
                <a:cs typeface="Arial" pitchFamily="34" charset="0"/>
              </a:rPr>
              <a:t>Personal Presentation</a:t>
            </a:r>
            <a:r>
              <a:rPr lang="en-GB" sz="3500" dirty="0" smtClean="0">
                <a:latin typeface="Arial" pitchFamily="34" charset="0"/>
                <a:cs typeface="Arial" pitchFamily="34" charset="0"/>
              </a:rPr>
              <a:t>: The candidate could have benefited from a more critical selection of work, leaving out some of the weaker components. The whole presentation almost represents what was previously recognised as two Coursework, units but this is not an issue for assessment.</a:t>
            </a:r>
          </a:p>
          <a:p>
            <a:pPr>
              <a:buNone/>
            </a:pPr>
            <a:endParaRPr lang="en-GB" b="1" dirty="0"/>
          </a:p>
        </p:txBody>
      </p:sp>
      <p:pic>
        <p:nvPicPr>
          <p:cNvPr id="4"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6632"/>
            <a:ext cx="1584176" cy="1292354"/>
          </a:xfrm>
          <a:prstGeom prst="rect">
            <a:avLst/>
          </a:prstGeom>
          <a:noFill/>
          <a:ln w="9525">
            <a:noFill/>
            <a:miter lim="800000"/>
            <a:headEnd/>
            <a:tailEnd/>
          </a:ln>
        </p:spPr>
      </p:pic>
      <p:sp>
        <p:nvSpPr>
          <p:cNvPr id="6" name="Title 1"/>
          <p:cNvSpPr txBox="1">
            <a:spLocks/>
          </p:cNvSpPr>
          <p:nvPr/>
        </p:nvSpPr>
        <p:spPr>
          <a:xfrm>
            <a:off x="2339752" y="332656"/>
            <a:ext cx="6408712" cy="1470025"/>
          </a:xfrm>
          <a:prstGeom prst="rect">
            <a:avLst/>
          </a:prstGeom>
        </p:spPr>
        <p:txBody>
          <a:bodyPr vert="horz" lIns="91440" tIns="45720" rIns="91440" bIns="45720" rtlCol="0" anchor="ctr">
            <a:normAutofit/>
          </a:bodyPr>
          <a:lstStyle/>
          <a:p>
            <a:pPr lvl="0">
              <a:spcBef>
                <a:spcPct val="0"/>
              </a:spcBef>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lang="en-GB" sz="3200" b="1" dirty="0" smtClean="0"/>
              <a:t> 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5" name="Picture 4" descr="IMG_145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3248980" y="1179005"/>
            <a:ext cx="7074024" cy="4716016"/>
          </a:xfrm>
          <a:prstGeom prst="rect">
            <a:avLst/>
          </a:prstGeom>
        </p:spPr>
      </p:pic>
      <p:sp>
        <p:nvSpPr>
          <p:cNvPr id="7" name="Title 1"/>
          <p:cNvSpPr>
            <a:spLocks noGrp="1"/>
          </p:cNvSpPr>
          <p:nvPr>
            <p:ph type="ctrTitle"/>
          </p:nvPr>
        </p:nvSpPr>
        <p:spPr>
          <a:xfrm>
            <a:off x="0" y="2852936"/>
            <a:ext cx="4427984" cy="1470025"/>
          </a:xfrm>
        </p:spPr>
        <p:txBody>
          <a:bodyPr>
            <a:normAutofit fontScale="90000"/>
          </a:bodyPr>
          <a:lstStyle/>
          <a:p>
            <a:pPr algn="l"/>
            <a:r>
              <a:rPr lang="en-GB" sz="3200" b="1" dirty="0" smtClean="0"/>
              <a:t>Candidate 2 </a:t>
            </a:r>
            <a:br>
              <a:rPr lang="en-GB" sz="3200" b="1" dirty="0" smtClean="0"/>
            </a:br>
            <a:r>
              <a:rPr lang="en-GB" sz="3200" b="1" dirty="0" smtClean="0"/>
              <a:t>Portfolio </a:t>
            </a:r>
            <a:br>
              <a:rPr lang="en-GB" sz="3200" b="1" dirty="0" smtClean="0"/>
            </a:br>
            <a:r>
              <a:rPr lang="en-GB" sz="3200" b="1" dirty="0" smtClean="0"/>
              <a:t>(Graphic Communication)</a:t>
            </a:r>
            <a:endParaRPr lang="en-GB" sz="3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39752" y="0"/>
            <a:ext cx="6408712" cy="1470025"/>
          </a:xfrm>
          <a:prstGeom prst="rect">
            <a:avLst/>
          </a:prstGeom>
        </p:spPr>
        <p:txBody>
          <a:bodyPr vert="horz" lIns="91440" tIns="45720" rIns="91440" bIns="45720" rtlCol="0" anchor="ctr">
            <a:normAutofit/>
          </a:bodyPr>
          <a:lstStyle/>
          <a:p>
            <a:pPr lvl="0">
              <a:spcBef>
                <a:spcPct val="0"/>
              </a:spcBef>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2</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(Graphic</a:t>
            </a:r>
            <a:r>
              <a:rPr kumimoji="0" lang="en-GB" sz="3200" b="1" i="0" u="none" strike="noStrike" kern="1200" cap="none" spc="0" normalizeH="0" noProof="0" dirty="0" smtClean="0">
                <a:ln>
                  <a:noFill/>
                </a:ln>
                <a:solidFill>
                  <a:schemeClr val="tx1"/>
                </a:solidFill>
                <a:effectLst/>
                <a:uLnTx/>
                <a:uFillTx/>
                <a:latin typeface="+mj-lt"/>
                <a:ea typeface="+mj-ea"/>
                <a:cs typeface="+mj-cs"/>
              </a:rPr>
              <a:t> </a:t>
            </a:r>
            <a:r>
              <a:rPr lang="en-GB" sz="3200" b="1" dirty="0" smtClean="0"/>
              <a:t>Communication</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p>
        </p:txBody>
      </p:sp>
      <p:pic>
        <p:nvPicPr>
          <p:cNvPr id="5" name="Picture 2" descr="English Logo 5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1584176" cy="1292354"/>
          </a:xfrm>
          <a:prstGeom prst="rect">
            <a:avLst/>
          </a:prstGeom>
          <a:noFill/>
          <a:ln w="9525">
            <a:noFill/>
            <a:miter lim="800000"/>
            <a:headEnd/>
            <a:tailEnd/>
          </a:ln>
        </p:spPr>
      </p:pic>
      <p:pic>
        <p:nvPicPr>
          <p:cNvPr id="7" name="Picture 6" descr="IMG_145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1769435"/>
            <a:ext cx="7632848" cy="508856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Report" ma:contentTypeID="0x0101003DB520055EDDB440B1956AA9AA49CCC9008AC6DD063BF8A843814C93602F2811A8" ma:contentTypeVersion="3" ma:contentTypeDescription="" ma:contentTypeScope="" ma:versionID="ed67c02b7ba8b53eaf33bd4995d14b95">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0b3018bc0c491f01e46714ca73d4a17f"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Language" minOccurs="0"/>
                <xsd:element ref="ns3:WJEC_x0020_Available_x0020_Online" minOccurs="0"/>
                <xsd:element ref="ns1:PublishingStartDate" minOccurs="0"/>
                <xsd:element ref="ns1:PublishingExpirationDate" minOccurs="0"/>
                <xsd:element ref="ns3:k48d8005054a4dd09ad49b7c837f0781" minOccurs="0"/>
                <xsd:element ref="ns3:TaxCatchAll" minOccurs="0"/>
                <xsd:element ref="ns3:TaxCatchAllLabel" minOccurs="0"/>
                <xsd:element ref="ns3:aa87a6a0bdfe4bfb97a25745bc8270e2" minOccurs="0"/>
                <xsd:element ref="ns3:bd6821cb7d3c4b4ab1e70668a679dc90" minOccurs="0"/>
                <xsd:element ref="ns3:i2be6ccaef284b9d8cadff396f0db8d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Language" ma:index="7"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8" nillable="true" ma:displayName="WJEC Available Online" ma:default="0" ma:internalName="WJEC_x0020_Available_x0020_Online">
      <xsd:simpleType>
        <xsd:restriction base="dms:Boolean"/>
      </xsd:simpleType>
    </xsd:element>
    <xsd:element name="k48d8005054a4dd09ad49b7c837f0781" ma:index="12" nillable="true" ma:taxonomy="true" ma:internalName="k48d8005054a4dd09ad49b7c837f0781" ma:taxonomyFieldName="WJEC_x0020_Audiences" ma:displayName="WJEC Audiences" ma:default="" ma:fieldId="{448d8005-054a-4dd0-9ad4-9b7c837f0781}" ma:taxonomyMulti="true" ma:sspId="e1033d4c-53f7-4655-8cf6-8161ad0c09ed" ma:termSetId="b89074ec-3517-46a7-9614-0eff0543422f"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59de1963-ebd9-4991-80fe-8418a0c4d772}" ma:internalName="TaxCatchAll" ma:showField="CatchAllData" ma:web="684694db-19af-4efc-9f0d-c0ef77fa74f8">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59de1963-ebd9-4991-80fe-8418a0c4d772}" ma:internalName="TaxCatchAllLabel" ma:readOnly="true" ma:showField="CatchAllDataLabel" ma:web="684694db-19af-4efc-9f0d-c0ef77fa74f8">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17"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bd6821cb7d3c4b4ab1e70668a679dc90" ma:index="20" nillable="true" ma:taxonomy="true" ma:internalName="bd6821cb7d3c4b4ab1e70668a679dc90" ma:taxonomyFieldName="Level" ma:displayName="WJEC Level" ma:default="" ma:fieldId="{bd6821cb-7d3c-4b4a-b1e7-0668a679dc90}" ma:sspId="e1033d4c-53f7-4655-8cf6-8161ad0c09ed" ma:termSetId="fa8f317e-b53d-4085-af76-4ea65a528b00" ma:anchorId="00000000-0000-0000-0000-000000000000" ma:open="false" ma:isKeyword="false">
      <xsd:complexType>
        <xsd:sequence>
          <xsd:element ref="pc:Terms" minOccurs="0" maxOccurs="1"/>
        </xsd:sequence>
      </xsd:complexType>
    </xsd:element>
    <xsd:element name="i2be6ccaef284b9d8cadff396f0db8d6" ma:index="22" nillable="true" ma:taxonomy="true" ma:internalName="i2be6ccaef284b9d8cadff396f0db8d6" ma:taxonomyFieldName="WJEC_x0020_Subject" ma:displayName="WJEC Subject" ma:default="" ma:fieldId="{22be6cca-ef28-4b9d-8cad-ff396f0db8d6}" ma:sspId="e1033d4c-53f7-4655-8cf6-8161ad0c09ed" ma:termSetId="8c3126d1-d4d2-41e8-bc2c-f4f0690100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1033d4c-53f7-4655-8cf6-8161ad0c09ed" ContentTypeId="0x0101003DB520055EDDB440B1956AA9AA49CCC9"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k48d8005054a4dd09ad49b7c837f0781 xmlns="2f2f9355-f80e-4d7b-937a-0c27cfa03643">
      <Terms xmlns="http://schemas.microsoft.com/office/infopath/2007/PartnerControls"/>
    </k48d8005054a4dd09ad49b7c837f0781>
    <WJEC_x0020_Language xmlns="2f2f9355-f80e-4d7b-937a-0c27cfa03643">
      <Value>English</Value>
    </WJEC_x0020_Language>
    <WJEC_x0020_Available_x0020_Online xmlns="2f2f9355-f80e-4d7b-937a-0c27cfa03643">false</WJEC_x0020_Available_x0020_Online>
    <i2be6ccaef284b9d8cadff396f0db8d6 xmlns="2f2f9355-f80e-4d7b-937a-0c27cfa03643">
      <Terms xmlns="http://schemas.microsoft.com/office/infopath/2007/PartnerControls"/>
    </i2be6ccaef284b9d8cadff396f0db8d6>
    <TaxCatchAll xmlns="2f2f9355-f80e-4d7b-937a-0c27cfa03643"/>
    <bd6821cb7d3c4b4ab1e70668a679dc90 xmlns="2f2f9355-f80e-4d7b-937a-0c27cfa03643">
      <Terms xmlns="http://schemas.microsoft.com/office/infopath/2007/PartnerControls"/>
    </bd6821cb7d3c4b4ab1e70668a679dc90>
    <RoutingRuleDescription xmlns="http://schemas.microsoft.com/sharepoint/v3" xsi:nil="true"/>
    <PublishingExpirationDate xmlns="http://schemas.microsoft.com/sharepoint/v3" xsi:nil="true"/>
    <PublishingStartDate xmlns="http://schemas.microsoft.com/sharepoint/v3" xsi:nil="true"/>
    <aa87a6a0bdfe4bfb97a25745bc8270e2 xmlns="2f2f9355-f80e-4d7b-937a-0c27cfa03643">
      <Terms xmlns="http://schemas.microsoft.com/office/infopath/2007/PartnerControls"/>
    </aa87a6a0bdfe4bfb97a25745bc8270e2>
  </documentManagement>
</p:properties>
</file>

<file path=customXml/itemProps1.xml><?xml version="1.0" encoding="utf-8"?>
<ds:datastoreItem xmlns:ds="http://schemas.openxmlformats.org/officeDocument/2006/customXml" ds:itemID="{EBBF5E9A-51DB-4006-84AB-3290CFD66D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2f9355-f80e-4d7b-937a-0c27cfa03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1D94F-BDA5-4B7A-906D-1786DA698EBF}">
  <ds:schemaRefs>
    <ds:schemaRef ds:uri="Microsoft.SharePoint.Taxonomy.ContentTypeSync"/>
  </ds:schemaRefs>
</ds:datastoreItem>
</file>

<file path=customXml/itemProps3.xml><?xml version="1.0" encoding="utf-8"?>
<ds:datastoreItem xmlns:ds="http://schemas.openxmlformats.org/officeDocument/2006/customXml" ds:itemID="{7B08B09E-AB51-41DE-AA7B-82EC04924B4D}">
  <ds:schemaRefs>
    <ds:schemaRef ds:uri="http://schemas.microsoft.com/sharepoint/v3/contenttype/forms"/>
  </ds:schemaRefs>
</ds:datastoreItem>
</file>

<file path=customXml/itemProps4.xml><?xml version="1.0" encoding="utf-8"?>
<ds:datastoreItem xmlns:ds="http://schemas.openxmlformats.org/officeDocument/2006/customXml" ds:itemID="{722DD89F-1330-402D-A30A-BFFCCB13F6E4}">
  <ds:schemaRefs>
    <ds:schemaRef ds:uri="http://www.w3.org/XML/1998/namespace"/>
    <ds:schemaRef ds:uri="http://purl.org/dc/terms/"/>
    <ds:schemaRef ds:uri="http://purl.org/dc/elements/1.1/"/>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2f2f9355-f80e-4d7b-937a-0c27cfa03643"/>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135</TotalTime>
  <Words>130</Words>
  <Application>Microsoft Macintosh PowerPoint</Application>
  <PresentationFormat>On-screen Show (4:3)</PresentationFormat>
  <Paragraphs>93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Candidate 1  Portfolio (Graphic Communication)</vt:lpstr>
      <vt:lpstr>PowerPoint Presentation</vt:lpstr>
      <vt:lpstr>PowerPoint Presentation</vt:lpstr>
      <vt:lpstr>PowerPoint Presentation</vt:lpstr>
      <vt:lpstr>PowerPoint Presentation</vt:lpstr>
      <vt:lpstr>PowerPoint Presentation</vt:lpstr>
      <vt:lpstr>PowerPoint Presentation</vt:lpstr>
      <vt:lpstr>Candidate 2  Portfolio  (Graphic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Candidate 1 Portfolio (Art &amp; Design)</dc:title>
  <dc:creator>WJEC</dc:creator>
  <cp:lastModifiedBy>Morris, Rhys</cp:lastModifiedBy>
  <cp:revision>25</cp:revision>
  <dcterms:created xsi:type="dcterms:W3CDTF">2011-10-31T13:01:02Z</dcterms:created>
  <dcterms:modified xsi:type="dcterms:W3CDTF">2012-10-03T10:57:59Z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0x0101003DB520055EDDB440B1956AA9AA49CCC9008AC6DD063BF8A843814C93602F2811A8</vt:lpwstr>
  </property>
  <property fmtid="{D5CDD505-2E9C-101B-9397-08002B2CF9AE}" pid="3" name="_Source">
    <vt:lpwstr>Q:\Art and Design\GCSE\Website - Show all documents\Teacher Guidance Notes\2011 CPD Exemplars\Graphic Communication\Graphic Communication 3 Candidates.pptx</vt:lpwstr>
  </property>
</Properties>
</file>